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theme/themeOverride1.xml" ContentType="application/vnd.openxmlformats-officedocument.themeOverr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257" r:id="rId3"/>
    <p:sldId id="259" r:id="rId4"/>
    <p:sldId id="260" r:id="rId5"/>
    <p:sldId id="261" r:id="rId6"/>
    <p:sldId id="262" r:id="rId7"/>
    <p:sldId id="263" r:id="rId8"/>
    <p:sldId id="264" r:id="rId9"/>
    <p:sldId id="265" r:id="rId10"/>
    <p:sldId id="266" r:id="rId11"/>
    <p:sldId id="267" r:id="rId12"/>
    <p:sldId id="268"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011" autoAdjust="0"/>
    <p:restoredTop sz="94660"/>
  </p:normalViewPr>
  <p:slideViewPr>
    <p:cSldViewPr snapToGrid="0">
      <p:cViewPr varScale="1">
        <p:scale>
          <a:sx n="116" d="100"/>
          <a:sy n="116" d="100"/>
        </p:scale>
        <p:origin x="132" y="28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13DD2FA-FA73-495C-B994-7F008EAD88A6}" type="datetimeFigureOut">
              <a:rPr lang="en-US" smtClean="0"/>
              <a:t>7/10/2017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158E0F0-52C7-4815-B97B-CE70E09024FF}" type="slidenum">
              <a:rPr lang="en-US" smtClean="0"/>
              <a:t>‹#›</a:t>
            </a:fld>
            <a:endParaRPr lang="en-US"/>
          </a:p>
        </p:txBody>
      </p:sp>
    </p:spTree>
    <p:extLst>
      <p:ext uri="{BB962C8B-B14F-4D97-AF65-F5344CB8AC3E}">
        <p14:creationId xmlns:p14="http://schemas.microsoft.com/office/powerpoint/2010/main" val="25137083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Text principles: </a:t>
            </a:r>
            <a:r>
              <a:rPr lang="en-US" dirty="0">
                <a:solidFill>
                  <a:schemeClr val="bg2">
                    <a:lumMod val="25000"/>
                  </a:schemeClr>
                </a:solidFill>
              </a:rPr>
              <a:t> being “warm and relaxed, crisp and clear, and ready to lend a hand”</a:t>
            </a:r>
          </a:p>
          <a:p>
            <a:r>
              <a:rPr lang="en-US" dirty="0">
                <a:solidFill>
                  <a:schemeClr val="bg2">
                    <a:lumMod val="25000"/>
                  </a:schemeClr>
                </a:solidFill>
              </a:rPr>
              <a:t>* Focus on one outcome rather than presenting all possible options to the customer</a:t>
            </a:r>
            <a:endParaRPr lang="en-US" dirty="0"/>
          </a:p>
        </p:txBody>
      </p:sp>
      <p:sp>
        <p:nvSpPr>
          <p:cNvPr id="4" name="Slide Number Placeholder 3"/>
          <p:cNvSpPr>
            <a:spLocks noGrp="1"/>
          </p:cNvSpPr>
          <p:nvPr>
            <p:ph type="sldNum" sz="quarter" idx="10"/>
          </p:nvPr>
        </p:nvSpPr>
        <p:spPr/>
        <p:txBody>
          <a:bodyPr/>
          <a:lstStyle/>
          <a:p>
            <a:fld id="{0158E0F0-52C7-4815-B97B-CE70E09024FF}" type="slidenum">
              <a:rPr lang="en-US" smtClean="0"/>
              <a:t>2</a:t>
            </a:fld>
            <a:endParaRPr lang="en-US"/>
          </a:p>
        </p:txBody>
      </p:sp>
    </p:spTree>
    <p:extLst>
      <p:ext uri="{BB962C8B-B14F-4D97-AF65-F5344CB8AC3E}">
        <p14:creationId xmlns:p14="http://schemas.microsoft.com/office/powerpoint/2010/main" val="38264238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old text was shortened and simplified, and the new setting shows the notifications that we chose to hide by default in this release to make the restart seem less intrusive.</a:t>
            </a:r>
          </a:p>
          <a:p>
            <a:endParaRPr lang="en-US" dirty="0"/>
          </a:p>
        </p:txBody>
      </p:sp>
      <p:sp>
        <p:nvSpPr>
          <p:cNvPr id="4" name="Slide Number Placeholder 3"/>
          <p:cNvSpPr>
            <a:spLocks noGrp="1"/>
          </p:cNvSpPr>
          <p:nvPr>
            <p:ph type="sldNum" sz="quarter" idx="10"/>
          </p:nvPr>
        </p:nvSpPr>
        <p:spPr/>
        <p:txBody>
          <a:bodyPr/>
          <a:lstStyle/>
          <a:p>
            <a:fld id="{0158E0F0-52C7-4815-B97B-CE70E09024FF}" type="slidenum">
              <a:rPr lang="en-US" smtClean="0"/>
              <a:t>4</a:t>
            </a:fld>
            <a:endParaRPr lang="en-US"/>
          </a:p>
        </p:txBody>
      </p:sp>
    </p:spTree>
    <p:extLst>
      <p:ext uri="{BB962C8B-B14F-4D97-AF65-F5344CB8AC3E}">
        <p14:creationId xmlns:p14="http://schemas.microsoft.com/office/powerpoint/2010/main" val="13196963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Tapping the notification (as opposed to the Restart now button) takes customers to Settings. That behavior is odd, so we made it explicit by adding a (redundant) View settings button.</a:t>
            </a:r>
          </a:p>
          <a:p>
            <a:endParaRPr lang="en-US" dirty="0"/>
          </a:p>
        </p:txBody>
      </p:sp>
      <p:sp>
        <p:nvSpPr>
          <p:cNvPr id="4" name="Slide Number Placeholder 3"/>
          <p:cNvSpPr>
            <a:spLocks noGrp="1"/>
          </p:cNvSpPr>
          <p:nvPr>
            <p:ph type="sldNum" sz="quarter" idx="10"/>
          </p:nvPr>
        </p:nvSpPr>
        <p:spPr/>
        <p:txBody>
          <a:bodyPr/>
          <a:lstStyle/>
          <a:p>
            <a:fld id="{0158E0F0-52C7-4815-B97B-CE70E09024FF}" type="slidenum">
              <a:rPr lang="en-US" smtClean="0"/>
              <a:t>5</a:t>
            </a:fld>
            <a:endParaRPr lang="en-US"/>
          </a:p>
        </p:txBody>
      </p:sp>
    </p:spTree>
    <p:extLst>
      <p:ext uri="{BB962C8B-B14F-4D97-AF65-F5344CB8AC3E}">
        <p14:creationId xmlns:p14="http://schemas.microsoft.com/office/powerpoint/2010/main" val="15567109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“Engaged” means we have to engage with the customer because their device isn’t available when we were expecting it to be. It might’ve been asleep, the customer delayed updates, or some other reason.</a:t>
            </a:r>
          </a:p>
        </p:txBody>
      </p:sp>
      <p:sp>
        <p:nvSpPr>
          <p:cNvPr id="4" name="Slide Number Placeholder 3"/>
          <p:cNvSpPr>
            <a:spLocks noGrp="1"/>
          </p:cNvSpPr>
          <p:nvPr>
            <p:ph type="sldNum" sz="quarter" idx="10"/>
          </p:nvPr>
        </p:nvSpPr>
        <p:spPr/>
        <p:txBody>
          <a:bodyPr/>
          <a:lstStyle/>
          <a:p>
            <a:fld id="{0158E0F0-52C7-4815-B97B-CE70E09024FF}" type="slidenum">
              <a:rPr lang="en-US" smtClean="0"/>
              <a:t>7</a:t>
            </a:fld>
            <a:endParaRPr lang="en-US"/>
          </a:p>
        </p:txBody>
      </p:sp>
    </p:spTree>
    <p:extLst>
      <p:ext uri="{BB962C8B-B14F-4D97-AF65-F5344CB8AC3E}">
        <p14:creationId xmlns:p14="http://schemas.microsoft.com/office/powerpoint/2010/main" val="23646382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226CC0-488A-4594-90CC-BB833957C15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47F2CAA-0CB2-43C1-B429-C18849FADCB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C776AAA-3BC6-481F-B58F-6E2E592D78A0}"/>
              </a:ext>
            </a:extLst>
          </p:cNvPr>
          <p:cNvSpPr>
            <a:spLocks noGrp="1"/>
          </p:cNvSpPr>
          <p:nvPr>
            <p:ph type="dt" sz="half" idx="10"/>
          </p:nvPr>
        </p:nvSpPr>
        <p:spPr/>
        <p:txBody>
          <a:bodyPr/>
          <a:lstStyle/>
          <a:p>
            <a:fld id="{B77C2C6E-5DB9-43BA-80C9-531E456D1AF9}" type="datetimeFigureOut">
              <a:rPr lang="en-US" smtClean="0"/>
              <a:t>7/10/2017</a:t>
            </a:fld>
            <a:endParaRPr lang="en-US"/>
          </a:p>
        </p:txBody>
      </p:sp>
      <p:sp>
        <p:nvSpPr>
          <p:cNvPr id="5" name="Footer Placeholder 4">
            <a:extLst>
              <a:ext uri="{FF2B5EF4-FFF2-40B4-BE49-F238E27FC236}">
                <a16:creationId xmlns:a16="http://schemas.microsoft.com/office/drawing/2014/main" id="{7F7ABF35-F9D2-4970-934E-1D8DE0C594F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9F10701-6DAD-4C41-992D-A236994EC7EA}"/>
              </a:ext>
            </a:extLst>
          </p:cNvPr>
          <p:cNvSpPr>
            <a:spLocks noGrp="1"/>
          </p:cNvSpPr>
          <p:nvPr>
            <p:ph type="sldNum" sz="quarter" idx="12"/>
          </p:nvPr>
        </p:nvSpPr>
        <p:spPr/>
        <p:txBody>
          <a:bodyPr/>
          <a:lstStyle/>
          <a:p>
            <a:fld id="{0730E1F9-5109-4982-9A87-88CB5687A0F0}" type="slidenum">
              <a:rPr lang="en-US" smtClean="0"/>
              <a:t>‹#›</a:t>
            </a:fld>
            <a:endParaRPr lang="en-US"/>
          </a:p>
        </p:txBody>
      </p:sp>
    </p:spTree>
    <p:extLst>
      <p:ext uri="{BB962C8B-B14F-4D97-AF65-F5344CB8AC3E}">
        <p14:creationId xmlns:p14="http://schemas.microsoft.com/office/powerpoint/2010/main" val="12492351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783483-2A73-4216-88EE-5F643589B6D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B57F06B-82CD-4CBD-BEB2-3BB05D85BC70}"/>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4B0314C-FD1E-402C-97E9-56CAD6972354}"/>
              </a:ext>
            </a:extLst>
          </p:cNvPr>
          <p:cNvSpPr>
            <a:spLocks noGrp="1"/>
          </p:cNvSpPr>
          <p:nvPr>
            <p:ph type="dt" sz="half" idx="10"/>
          </p:nvPr>
        </p:nvSpPr>
        <p:spPr/>
        <p:txBody>
          <a:bodyPr/>
          <a:lstStyle/>
          <a:p>
            <a:fld id="{B77C2C6E-5DB9-43BA-80C9-531E456D1AF9}" type="datetimeFigureOut">
              <a:rPr lang="en-US" smtClean="0"/>
              <a:t>7/10/2017</a:t>
            </a:fld>
            <a:endParaRPr lang="en-US"/>
          </a:p>
        </p:txBody>
      </p:sp>
      <p:sp>
        <p:nvSpPr>
          <p:cNvPr id="5" name="Footer Placeholder 4">
            <a:extLst>
              <a:ext uri="{FF2B5EF4-FFF2-40B4-BE49-F238E27FC236}">
                <a16:creationId xmlns:a16="http://schemas.microsoft.com/office/drawing/2014/main" id="{B7056B94-92B5-4BBF-8BA5-9C2D8919FB0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DA33B79-F955-4940-9D16-12E764E7F4B8}"/>
              </a:ext>
            </a:extLst>
          </p:cNvPr>
          <p:cNvSpPr>
            <a:spLocks noGrp="1"/>
          </p:cNvSpPr>
          <p:nvPr>
            <p:ph type="sldNum" sz="quarter" idx="12"/>
          </p:nvPr>
        </p:nvSpPr>
        <p:spPr/>
        <p:txBody>
          <a:bodyPr/>
          <a:lstStyle/>
          <a:p>
            <a:fld id="{0730E1F9-5109-4982-9A87-88CB5687A0F0}" type="slidenum">
              <a:rPr lang="en-US" smtClean="0"/>
              <a:t>‹#›</a:t>
            </a:fld>
            <a:endParaRPr lang="en-US"/>
          </a:p>
        </p:txBody>
      </p:sp>
    </p:spTree>
    <p:extLst>
      <p:ext uri="{BB962C8B-B14F-4D97-AF65-F5344CB8AC3E}">
        <p14:creationId xmlns:p14="http://schemas.microsoft.com/office/powerpoint/2010/main" val="38206880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5B66EA2-CB89-4B83-B158-FFB2D7D2E18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A8D6AC0-97A9-42FF-8A59-AE4AAAE35D9D}"/>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B83489B-6D03-4CE0-9076-E1DA49118E6B}"/>
              </a:ext>
            </a:extLst>
          </p:cNvPr>
          <p:cNvSpPr>
            <a:spLocks noGrp="1"/>
          </p:cNvSpPr>
          <p:nvPr>
            <p:ph type="dt" sz="half" idx="10"/>
          </p:nvPr>
        </p:nvSpPr>
        <p:spPr/>
        <p:txBody>
          <a:bodyPr/>
          <a:lstStyle/>
          <a:p>
            <a:fld id="{B77C2C6E-5DB9-43BA-80C9-531E456D1AF9}" type="datetimeFigureOut">
              <a:rPr lang="en-US" smtClean="0"/>
              <a:t>7/10/2017</a:t>
            </a:fld>
            <a:endParaRPr lang="en-US"/>
          </a:p>
        </p:txBody>
      </p:sp>
      <p:sp>
        <p:nvSpPr>
          <p:cNvPr id="5" name="Footer Placeholder 4">
            <a:extLst>
              <a:ext uri="{FF2B5EF4-FFF2-40B4-BE49-F238E27FC236}">
                <a16:creationId xmlns:a16="http://schemas.microsoft.com/office/drawing/2014/main" id="{7A031833-094A-4F46-A22A-F73DBE76205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C84ACCD-1DC1-475F-89A6-85E33C937688}"/>
              </a:ext>
            </a:extLst>
          </p:cNvPr>
          <p:cNvSpPr>
            <a:spLocks noGrp="1"/>
          </p:cNvSpPr>
          <p:nvPr>
            <p:ph type="sldNum" sz="quarter" idx="12"/>
          </p:nvPr>
        </p:nvSpPr>
        <p:spPr/>
        <p:txBody>
          <a:bodyPr/>
          <a:lstStyle/>
          <a:p>
            <a:fld id="{0730E1F9-5109-4982-9A87-88CB5687A0F0}" type="slidenum">
              <a:rPr lang="en-US" smtClean="0"/>
              <a:t>‹#›</a:t>
            </a:fld>
            <a:endParaRPr lang="en-US"/>
          </a:p>
        </p:txBody>
      </p:sp>
    </p:spTree>
    <p:extLst>
      <p:ext uri="{BB962C8B-B14F-4D97-AF65-F5344CB8AC3E}">
        <p14:creationId xmlns:p14="http://schemas.microsoft.com/office/powerpoint/2010/main" val="38209939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CD9590-6CED-4ADB-B49D-3B6E5779841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C22AD8D-20FD-4CAB-BFD6-BBA8F5A2F39A}"/>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90827D6-BD43-478B-8821-F615C598B649}"/>
              </a:ext>
            </a:extLst>
          </p:cNvPr>
          <p:cNvSpPr>
            <a:spLocks noGrp="1"/>
          </p:cNvSpPr>
          <p:nvPr>
            <p:ph type="dt" sz="half" idx="10"/>
          </p:nvPr>
        </p:nvSpPr>
        <p:spPr/>
        <p:txBody>
          <a:bodyPr/>
          <a:lstStyle/>
          <a:p>
            <a:fld id="{B77C2C6E-5DB9-43BA-80C9-531E456D1AF9}" type="datetimeFigureOut">
              <a:rPr lang="en-US" smtClean="0"/>
              <a:t>7/10/2017</a:t>
            </a:fld>
            <a:endParaRPr lang="en-US"/>
          </a:p>
        </p:txBody>
      </p:sp>
      <p:sp>
        <p:nvSpPr>
          <p:cNvPr id="5" name="Footer Placeholder 4">
            <a:extLst>
              <a:ext uri="{FF2B5EF4-FFF2-40B4-BE49-F238E27FC236}">
                <a16:creationId xmlns:a16="http://schemas.microsoft.com/office/drawing/2014/main" id="{A12E0302-8401-44D3-92AC-76947EF5493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A45D6D7-355B-4C20-86D8-128BE994D29A}"/>
              </a:ext>
            </a:extLst>
          </p:cNvPr>
          <p:cNvSpPr>
            <a:spLocks noGrp="1"/>
          </p:cNvSpPr>
          <p:nvPr>
            <p:ph type="sldNum" sz="quarter" idx="12"/>
          </p:nvPr>
        </p:nvSpPr>
        <p:spPr/>
        <p:txBody>
          <a:bodyPr/>
          <a:lstStyle/>
          <a:p>
            <a:fld id="{0730E1F9-5109-4982-9A87-88CB5687A0F0}" type="slidenum">
              <a:rPr lang="en-US" smtClean="0"/>
              <a:t>‹#›</a:t>
            </a:fld>
            <a:endParaRPr lang="en-US"/>
          </a:p>
        </p:txBody>
      </p:sp>
    </p:spTree>
    <p:extLst>
      <p:ext uri="{BB962C8B-B14F-4D97-AF65-F5344CB8AC3E}">
        <p14:creationId xmlns:p14="http://schemas.microsoft.com/office/powerpoint/2010/main" val="1518329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40AB39-5E71-4124-98F0-0F6383916EB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195F88D-7EC1-4C5E-8634-CABC9D271E4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9ADB4D68-D5F2-48B2-B434-E06C235EC73F}"/>
              </a:ext>
            </a:extLst>
          </p:cNvPr>
          <p:cNvSpPr>
            <a:spLocks noGrp="1"/>
          </p:cNvSpPr>
          <p:nvPr>
            <p:ph type="dt" sz="half" idx="10"/>
          </p:nvPr>
        </p:nvSpPr>
        <p:spPr/>
        <p:txBody>
          <a:bodyPr/>
          <a:lstStyle/>
          <a:p>
            <a:fld id="{B77C2C6E-5DB9-43BA-80C9-531E456D1AF9}" type="datetimeFigureOut">
              <a:rPr lang="en-US" smtClean="0"/>
              <a:t>7/10/2017</a:t>
            </a:fld>
            <a:endParaRPr lang="en-US"/>
          </a:p>
        </p:txBody>
      </p:sp>
      <p:sp>
        <p:nvSpPr>
          <p:cNvPr id="5" name="Footer Placeholder 4">
            <a:extLst>
              <a:ext uri="{FF2B5EF4-FFF2-40B4-BE49-F238E27FC236}">
                <a16:creationId xmlns:a16="http://schemas.microsoft.com/office/drawing/2014/main" id="{800C6DD1-5373-41A0-ABCC-1FFDDC8965C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6EC2F01-01AA-4B77-BA95-B29CCA6EDE30}"/>
              </a:ext>
            </a:extLst>
          </p:cNvPr>
          <p:cNvSpPr>
            <a:spLocks noGrp="1"/>
          </p:cNvSpPr>
          <p:nvPr>
            <p:ph type="sldNum" sz="quarter" idx="12"/>
          </p:nvPr>
        </p:nvSpPr>
        <p:spPr/>
        <p:txBody>
          <a:bodyPr/>
          <a:lstStyle/>
          <a:p>
            <a:fld id="{0730E1F9-5109-4982-9A87-88CB5687A0F0}" type="slidenum">
              <a:rPr lang="en-US" smtClean="0"/>
              <a:t>‹#›</a:t>
            </a:fld>
            <a:endParaRPr lang="en-US"/>
          </a:p>
        </p:txBody>
      </p:sp>
    </p:spTree>
    <p:extLst>
      <p:ext uri="{BB962C8B-B14F-4D97-AF65-F5344CB8AC3E}">
        <p14:creationId xmlns:p14="http://schemas.microsoft.com/office/powerpoint/2010/main" val="25841704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E3BB2F-A7BE-4EDA-BCD2-049859B843C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75A63F0-AEEF-46CC-B4BF-EDD49386A579}"/>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FF451D0-CA1C-4565-B9D4-6D08B268DC8B}"/>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58B24FA-B245-4DCB-B248-7BBFBE20292D}"/>
              </a:ext>
            </a:extLst>
          </p:cNvPr>
          <p:cNvSpPr>
            <a:spLocks noGrp="1"/>
          </p:cNvSpPr>
          <p:nvPr>
            <p:ph type="dt" sz="half" idx="10"/>
          </p:nvPr>
        </p:nvSpPr>
        <p:spPr/>
        <p:txBody>
          <a:bodyPr/>
          <a:lstStyle/>
          <a:p>
            <a:fld id="{B77C2C6E-5DB9-43BA-80C9-531E456D1AF9}" type="datetimeFigureOut">
              <a:rPr lang="en-US" smtClean="0"/>
              <a:t>7/10/2017</a:t>
            </a:fld>
            <a:endParaRPr lang="en-US"/>
          </a:p>
        </p:txBody>
      </p:sp>
      <p:sp>
        <p:nvSpPr>
          <p:cNvPr id="6" name="Footer Placeholder 5">
            <a:extLst>
              <a:ext uri="{FF2B5EF4-FFF2-40B4-BE49-F238E27FC236}">
                <a16:creationId xmlns:a16="http://schemas.microsoft.com/office/drawing/2014/main" id="{3A124694-341A-4573-8A11-D044703F53F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9824BE8-0360-4DE6-BAA8-DEDDE7606862}"/>
              </a:ext>
            </a:extLst>
          </p:cNvPr>
          <p:cNvSpPr>
            <a:spLocks noGrp="1"/>
          </p:cNvSpPr>
          <p:nvPr>
            <p:ph type="sldNum" sz="quarter" idx="12"/>
          </p:nvPr>
        </p:nvSpPr>
        <p:spPr/>
        <p:txBody>
          <a:bodyPr/>
          <a:lstStyle/>
          <a:p>
            <a:fld id="{0730E1F9-5109-4982-9A87-88CB5687A0F0}" type="slidenum">
              <a:rPr lang="en-US" smtClean="0"/>
              <a:t>‹#›</a:t>
            </a:fld>
            <a:endParaRPr lang="en-US"/>
          </a:p>
        </p:txBody>
      </p:sp>
    </p:spTree>
    <p:extLst>
      <p:ext uri="{BB962C8B-B14F-4D97-AF65-F5344CB8AC3E}">
        <p14:creationId xmlns:p14="http://schemas.microsoft.com/office/powerpoint/2010/main" val="377413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1DF162-7A36-4235-A552-73028EE721B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E5021E4-DC5C-4074-B4FB-B03C607E9AD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2D70BADD-BCC9-4F3D-B815-697FF6CE703E}"/>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26AA704-9796-45F6-B08D-3D7DD87E54F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146BF9C8-2057-4B36-AEE0-40FCAA41842B}"/>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BDD4A1A-9D4C-4989-8E14-8FC0BBF0B6AC}"/>
              </a:ext>
            </a:extLst>
          </p:cNvPr>
          <p:cNvSpPr>
            <a:spLocks noGrp="1"/>
          </p:cNvSpPr>
          <p:nvPr>
            <p:ph type="dt" sz="half" idx="10"/>
          </p:nvPr>
        </p:nvSpPr>
        <p:spPr/>
        <p:txBody>
          <a:bodyPr/>
          <a:lstStyle/>
          <a:p>
            <a:fld id="{B77C2C6E-5DB9-43BA-80C9-531E456D1AF9}" type="datetimeFigureOut">
              <a:rPr lang="en-US" smtClean="0"/>
              <a:t>7/10/2017</a:t>
            </a:fld>
            <a:endParaRPr lang="en-US"/>
          </a:p>
        </p:txBody>
      </p:sp>
      <p:sp>
        <p:nvSpPr>
          <p:cNvPr id="8" name="Footer Placeholder 7">
            <a:extLst>
              <a:ext uri="{FF2B5EF4-FFF2-40B4-BE49-F238E27FC236}">
                <a16:creationId xmlns:a16="http://schemas.microsoft.com/office/drawing/2014/main" id="{4EF27F3C-38EC-4479-AD7C-416E4F7038D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EFCBF8E-ADE7-4277-B58E-E2B42893B5D5}"/>
              </a:ext>
            </a:extLst>
          </p:cNvPr>
          <p:cNvSpPr>
            <a:spLocks noGrp="1"/>
          </p:cNvSpPr>
          <p:nvPr>
            <p:ph type="sldNum" sz="quarter" idx="12"/>
          </p:nvPr>
        </p:nvSpPr>
        <p:spPr/>
        <p:txBody>
          <a:bodyPr/>
          <a:lstStyle/>
          <a:p>
            <a:fld id="{0730E1F9-5109-4982-9A87-88CB5687A0F0}" type="slidenum">
              <a:rPr lang="en-US" smtClean="0"/>
              <a:t>‹#›</a:t>
            </a:fld>
            <a:endParaRPr lang="en-US"/>
          </a:p>
        </p:txBody>
      </p:sp>
    </p:spTree>
    <p:extLst>
      <p:ext uri="{BB962C8B-B14F-4D97-AF65-F5344CB8AC3E}">
        <p14:creationId xmlns:p14="http://schemas.microsoft.com/office/powerpoint/2010/main" val="9847546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618C82-2BFF-48E3-9B01-CCB9D5FE97F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5DDB07B-2937-47C5-B5C7-966FD7070B68}"/>
              </a:ext>
            </a:extLst>
          </p:cNvPr>
          <p:cNvSpPr>
            <a:spLocks noGrp="1"/>
          </p:cNvSpPr>
          <p:nvPr>
            <p:ph type="dt" sz="half" idx="10"/>
          </p:nvPr>
        </p:nvSpPr>
        <p:spPr/>
        <p:txBody>
          <a:bodyPr/>
          <a:lstStyle/>
          <a:p>
            <a:fld id="{B77C2C6E-5DB9-43BA-80C9-531E456D1AF9}" type="datetimeFigureOut">
              <a:rPr lang="en-US" smtClean="0"/>
              <a:t>7/10/2017</a:t>
            </a:fld>
            <a:endParaRPr lang="en-US"/>
          </a:p>
        </p:txBody>
      </p:sp>
      <p:sp>
        <p:nvSpPr>
          <p:cNvPr id="4" name="Footer Placeholder 3">
            <a:extLst>
              <a:ext uri="{FF2B5EF4-FFF2-40B4-BE49-F238E27FC236}">
                <a16:creationId xmlns:a16="http://schemas.microsoft.com/office/drawing/2014/main" id="{E1ACBAA1-3458-4811-8F56-360D53D1A99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46F7641-C93C-4E67-BF8C-A5A0CEA3AF51}"/>
              </a:ext>
            </a:extLst>
          </p:cNvPr>
          <p:cNvSpPr>
            <a:spLocks noGrp="1"/>
          </p:cNvSpPr>
          <p:nvPr>
            <p:ph type="sldNum" sz="quarter" idx="12"/>
          </p:nvPr>
        </p:nvSpPr>
        <p:spPr/>
        <p:txBody>
          <a:bodyPr/>
          <a:lstStyle/>
          <a:p>
            <a:fld id="{0730E1F9-5109-4982-9A87-88CB5687A0F0}" type="slidenum">
              <a:rPr lang="en-US" smtClean="0"/>
              <a:t>‹#›</a:t>
            </a:fld>
            <a:endParaRPr lang="en-US"/>
          </a:p>
        </p:txBody>
      </p:sp>
    </p:spTree>
    <p:extLst>
      <p:ext uri="{BB962C8B-B14F-4D97-AF65-F5344CB8AC3E}">
        <p14:creationId xmlns:p14="http://schemas.microsoft.com/office/powerpoint/2010/main" val="19654697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5F49674-3A82-4006-A2A1-D1996EBCA747}"/>
              </a:ext>
            </a:extLst>
          </p:cNvPr>
          <p:cNvSpPr>
            <a:spLocks noGrp="1"/>
          </p:cNvSpPr>
          <p:nvPr>
            <p:ph type="dt" sz="half" idx="10"/>
          </p:nvPr>
        </p:nvSpPr>
        <p:spPr/>
        <p:txBody>
          <a:bodyPr/>
          <a:lstStyle/>
          <a:p>
            <a:fld id="{B77C2C6E-5DB9-43BA-80C9-531E456D1AF9}" type="datetimeFigureOut">
              <a:rPr lang="en-US" smtClean="0"/>
              <a:t>7/10/2017</a:t>
            </a:fld>
            <a:endParaRPr lang="en-US"/>
          </a:p>
        </p:txBody>
      </p:sp>
      <p:sp>
        <p:nvSpPr>
          <p:cNvPr id="3" name="Footer Placeholder 2">
            <a:extLst>
              <a:ext uri="{FF2B5EF4-FFF2-40B4-BE49-F238E27FC236}">
                <a16:creationId xmlns:a16="http://schemas.microsoft.com/office/drawing/2014/main" id="{595E91B0-F9F2-49CE-948C-0A2E865A674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209EF5E-42E2-4D3A-83DD-AA08B2F91B31}"/>
              </a:ext>
            </a:extLst>
          </p:cNvPr>
          <p:cNvSpPr>
            <a:spLocks noGrp="1"/>
          </p:cNvSpPr>
          <p:nvPr>
            <p:ph type="sldNum" sz="quarter" idx="12"/>
          </p:nvPr>
        </p:nvSpPr>
        <p:spPr/>
        <p:txBody>
          <a:bodyPr/>
          <a:lstStyle/>
          <a:p>
            <a:fld id="{0730E1F9-5109-4982-9A87-88CB5687A0F0}" type="slidenum">
              <a:rPr lang="en-US" smtClean="0"/>
              <a:t>‹#›</a:t>
            </a:fld>
            <a:endParaRPr lang="en-US"/>
          </a:p>
        </p:txBody>
      </p:sp>
    </p:spTree>
    <p:extLst>
      <p:ext uri="{BB962C8B-B14F-4D97-AF65-F5344CB8AC3E}">
        <p14:creationId xmlns:p14="http://schemas.microsoft.com/office/powerpoint/2010/main" val="18415956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BAD3F4-6B86-4A13-9AF8-6C5061507A1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A8BB1CA-0A22-423A-A03E-37545475139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0123DF1-8F26-4AB5-8D97-E83B9C71CDD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D1E816BD-90BF-4FCF-82D3-4B33EDDE9109}"/>
              </a:ext>
            </a:extLst>
          </p:cNvPr>
          <p:cNvSpPr>
            <a:spLocks noGrp="1"/>
          </p:cNvSpPr>
          <p:nvPr>
            <p:ph type="dt" sz="half" idx="10"/>
          </p:nvPr>
        </p:nvSpPr>
        <p:spPr/>
        <p:txBody>
          <a:bodyPr/>
          <a:lstStyle/>
          <a:p>
            <a:fld id="{B77C2C6E-5DB9-43BA-80C9-531E456D1AF9}" type="datetimeFigureOut">
              <a:rPr lang="en-US" smtClean="0"/>
              <a:t>7/10/2017</a:t>
            </a:fld>
            <a:endParaRPr lang="en-US"/>
          </a:p>
        </p:txBody>
      </p:sp>
      <p:sp>
        <p:nvSpPr>
          <p:cNvPr id="6" name="Footer Placeholder 5">
            <a:extLst>
              <a:ext uri="{FF2B5EF4-FFF2-40B4-BE49-F238E27FC236}">
                <a16:creationId xmlns:a16="http://schemas.microsoft.com/office/drawing/2014/main" id="{BFE86528-78C1-4594-A375-602CAFD1AFA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A4CFC1C-E166-4226-A872-0C9EA6C4DB13}"/>
              </a:ext>
            </a:extLst>
          </p:cNvPr>
          <p:cNvSpPr>
            <a:spLocks noGrp="1"/>
          </p:cNvSpPr>
          <p:nvPr>
            <p:ph type="sldNum" sz="quarter" idx="12"/>
          </p:nvPr>
        </p:nvSpPr>
        <p:spPr/>
        <p:txBody>
          <a:bodyPr/>
          <a:lstStyle/>
          <a:p>
            <a:fld id="{0730E1F9-5109-4982-9A87-88CB5687A0F0}" type="slidenum">
              <a:rPr lang="en-US" smtClean="0"/>
              <a:t>‹#›</a:t>
            </a:fld>
            <a:endParaRPr lang="en-US"/>
          </a:p>
        </p:txBody>
      </p:sp>
    </p:spTree>
    <p:extLst>
      <p:ext uri="{BB962C8B-B14F-4D97-AF65-F5344CB8AC3E}">
        <p14:creationId xmlns:p14="http://schemas.microsoft.com/office/powerpoint/2010/main" val="7496083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723C26-0E6E-4D7A-9AB1-D474FD3C81D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C5D8A04-3616-4244-BF1D-C0D0746D145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8BD5CD0-E9EB-4AB7-B98A-A89448A1E62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E0D6AF3C-A42A-4AF2-BDC9-420857F4504E}"/>
              </a:ext>
            </a:extLst>
          </p:cNvPr>
          <p:cNvSpPr>
            <a:spLocks noGrp="1"/>
          </p:cNvSpPr>
          <p:nvPr>
            <p:ph type="dt" sz="half" idx="10"/>
          </p:nvPr>
        </p:nvSpPr>
        <p:spPr/>
        <p:txBody>
          <a:bodyPr/>
          <a:lstStyle/>
          <a:p>
            <a:fld id="{B77C2C6E-5DB9-43BA-80C9-531E456D1AF9}" type="datetimeFigureOut">
              <a:rPr lang="en-US" smtClean="0"/>
              <a:t>7/10/2017</a:t>
            </a:fld>
            <a:endParaRPr lang="en-US"/>
          </a:p>
        </p:txBody>
      </p:sp>
      <p:sp>
        <p:nvSpPr>
          <p:cNvPr id="6" name="Footer Placeholder 5">
            <a:extLst>
              <a:ext uri="{FF2B5EF4-FFF2-40B4-BE49-F238E27FC236}">
                <a16:creationId xmlns:a16="http://schemas.microsoft.com/office/drawing/2014/main" id="{B7C0013C-D25A-4AD7-8340-9B838E2D8D3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9219B9F-3D2F-48ED-84CD-9C8920616051}"/>
              </a:ext>
            </a:extLst>
          </p:cNvPr>
          <p:cNvSpPr>
            <a:spLocks noGrp="1"/>
          </p:cNvSpPr>
          <p:nvPr>
            <p:ph type="sldNum" sz="quarter" idx="12"/>
          </p:nvPr>
        </p:nvSpPr>
        <p:spPr/>
        <p:txBody>
          <a:bodyPr/>
          <a:lstStyle/>
          <a:p>
            <a:fld id="{0730E1F9-5109-4982-9A87-88CB5687A0F0}" type="slidenum">
              <a:rPr lang="en-US" smtClean="0"/>
              <a:t>‹#›</a:t>
            </a:fld>
            <a:endParaRPr lang="en-US"/>
          </a:p>
        </p:txBody>
      </p:sp>
    </p:spTree>
    <p:extLst>
      <p:ext uri="{BB962C8B-B14F-4D97-AF65-F5344CB8AC3E}">
        <p14:creationId xmlns:p14="http://schemas.microsoft.com/office/powerpoint/2010/main" val="14751326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53F8535-FBF4-4361-9B76-D006EE66F2A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8538029-547E-4060-A68B-9CF79584DE9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DD63F94-343C-47F9-8BFA-7E1614116EB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77C2C6E-5DB9-43BA-80C9-531E456D1AF9}" type="datetimeFigureOut">
              <a:rPr lang="en-US" smtClean="0"/>
              <a:t>7/10/2017</a:t>
            </a:fld>
            <a:endParaRPr lang="en-US"/>
          </a:p>
        </p:txBody>
      </p:sp>
      <p:sp>
        <p:nvSpPr>
          <p:cNvPr id="5" name="Footer Placeholder 4">
            <a:extLst>
              <a:ext uri="{FF2B5EF4-FFF2-40B4-BE49-F238E27FC236}">
                <a16:creationId xmlns:a16="http://schemas.microsoft.com/office/drawing/2014/main" id="{61DF7E3F-D6B3-4561-8654-A8717887555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2842420-02BE-49C4-8800-7D978D1C961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730E1F9-5109-4982-9A87-88CB5687A0F0}" type="slidenum">
              <a:rPr lang="en-US" smtClean="0"/>
              <a:t>‹#›</a:t>
            </a:fld>
            <a:endParaRPr lang="en-US"/>
          </a:p>
        </p:txBody>
      </p:sp>
    </p:spTree>
    <p:extLst>
      <p:ext uri="{BB962C8B-B14F-4D97-AF65-F5344CB8AC3E}">
        <p14:creationId xmlns:p14="http://schemas.microsoft.com/office/powerpoint/2010/main" val="28547554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hemeOverride" Target="../theme/themeOverride1.xml"/><Relationship Id="rId5" Type="http://schemas.openxmlformats.org/officeDocument/2006/relationships/image" Target="../media/image4.PNG"/><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96A68A-C108-441E-95C2-F3928AC7339E}"/>
              </a:ext>
            </a:extLst>
          </p:cNvPr>
          <p:cNvSpPr>
            <a:spLocks noGrp="1"/>
          </p:cNvSpPr>
          <p:nvPr>
            <p:ph type="ctrTitle"/>
          </p:nvPr>
        </p:nvSpPr>
        <p:spPr/>
        <p:txBody>
          <a:bodyPr>
            <a:normAutofit fontScale="90000"/>
          </a:bodyPr>
          <a:lstStyle/>
          <a:p>
            <a:r>
              <a:rPr lang="en-US" b="1" dirty="0">
                <a:solidFill>
                  <a:schemeClr val="accent1"/>
                </a:solidFill>
              </a:rPr>
              <a:t>Improving the Windows Update experience</a:t>
            </a:r>
            <a:br>
              <a:rPr lang="en-US" b="1" dirty="0"/>
            </a:br>
            <a:endParaRPr lang="en-US" dirty="0"/>
          </a:p>
        </p:txBody>
      </p:sp>
      <p:sp>
        <p:nvSpPr>
          <p:cNvPr id="3" name="Subtitle 2">
            <a:extLst>
              <a:ext uri="{FF2B5EF4-FFF2-40B4-BE49-F238E27FC236}">
                <a16:creationId xmlns:a16="http://schemas.microsoft.com/office/drawing/2014/main" id="{47AA4137-8EA0-4CBA-90C7-F590FB6C80E5}"/>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2929823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597733" y="2050514"/>
            <a:ext cx="803105"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1" u="none" strike="noStrike" kern="1200" cap="none" spc="0" normalizeH="0" baseline="0" noProof="0" dirty="0">
                <a:ln>
                  <a:noFill/>
                </a:ln>
                <a:solidFill>
                  <a:srgbClr val="1567B3"/>
                </a:solidFill>
                <a:effectLst>
                  <a:outerShdw blurRad="38100" dist="38100" dir="2700000" algn="tl">
                    <a:srgbClr val="000000">
                      <a:alpha val="43137"/>
                    </a:srgbClr>
                  </a:outerShdw>
                </a:effectLst>
                <a:uLnTx/>
                <a:uFillTx/>
                <a:latin typeface="Calibri" panose="020F0502020204030204"/>
                <a:ea typeface="+mn-ea"/>
                <a:cs typeface="+mn-cs"/>
              </a:rPr>
              <a:t>Before</a:t>
            </a:r>
          </a:p>
        </p:txBody>
      </p:sp>
      <p:sp>
        <p:nvSpPr>
          <p:cNvPr id="19" name="TextBox 18"/>
          <p:cNvSpPr txBox="1"/>
          <p:nvPr/>
        </p:nvSpPr>
        <p:spPr>
          <a:xfrm>
            <a:off x="8767686" y="2051419"/>
            <a:ext cx="658257"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1" u="none" strike="noStrike" kern="1200" cap="none" spc="0" normalizeH="0" baseline="0" noProof="0" dirty="0">
                <a:ln>
                  <a:noFill/>
                </a:ln>
                <a:solidFill>
                  <a:srgbClr val="1567B3"/>
                </a:solidFill>
                <a:effectLst>
                  <a:outerShdw blurRad="38100" dist="38100" dir="2700000" algn="tl">
                    <a:srgbClr val="000000">
                      <a:alpha val="43137"/>
                    </a:srgbClr>
                  </a:outerShdw>
                </a:effectLst>
                <a:uLnTx/>
                <a:uFillTx/>
                <a:latin typeface="Calibri" panose="020F0502020204030204"/>
                <a:ea typeface="+mn-ea"/>
                <a:cs typeface="+mn-cs"/>
              </a:rPr>
              <a:t>After</a:t>
            </a:r>
          </a:p>
        </p:txBody>
      </p:sp>
      <p:sp>
        <p:nvSpPr>
          <p:cNvPr id="26" name="TextBox 25"/>
          <p:cNvSpPr txBox="1"/>
          <p:nvPr/>
        </p:nvSpPr>
        <p:spPr>
          <a:xfrm>
            <a:off x="494382" y="141689"/>
            <a:ext cx="7778181" cy="1508105"/>
          </a:xfrm>
          <a:prstGeom prst="rect">
            <a:avLst/>
          </a:prstGeom>
          <a:noFill/>
        </p:spPr>
        <p:txBody>
          <a:bodyPr wrap="square" rtlCol="0">
            <a:spAutoFit/>
          </a:bodyPr>
          <a:lstStyle/>
          <a:p>
            <a:pPr marR="0" indent="0" fontAlgn="auto">
              <a:lnSpc>
                <a:spcPct val="100000"/>
              </a:lnSpc>
              <a:spcBef>
                <a:spcPts val="0"/>
              </a:spcBef>
              <a:spcAft>
                <a:spcPts val="0"/>
              </a:spcAft>
              <a:buClrTx/>
              <a:buSzTx/>
              <a:buFontTx/>
              <a:buNone/>
              <a:tabLst/>
              <a:defRPr/>
            </a:pPr>
            <a:r>
              <a:rPr lang="en-US" sz="4400" dirty="0">
                <a:solidFill>
                  <a:schemeClr val="accent1"/>
                </a:solidFill>
                <a:latin typeface="+mj-lt"/>
                <a:ea typeface="+mj-ea"/>
                <a:cs typeface="+mj-cs"/>
              </a:rPr>
              <a:t>“Engaged restart” reminder</a:t>
            </a:r>
          </a:p>
          <a:p>
            <a:pPr lvl="0">
              <a:defRPr/>
            </a:pPr>
            <a:endParaRPr lang="en-US" sz="1600" dirty="0">
              <a:solidFill>
                <a:prstClr val="black"/>
              </a:solidFill>
            </a:endParaRPr>
          </a:p>
          <a:p>
            <a:pPr lvl="0">
              <a:defRPr/>
            </a:pPr>
            <a:endParaRPr lang="en-US" sz="1600" dirty="0">
              <a:solidFill>
                <a:schemeClr val="bg2">
                  <a:lumMod val="25000"/>
                </a:schemeClr>
              </a:solidFill>
            </a:endParaRPr>
          </a:p>
          <a:p>
            <a:pPr lvl="0">
              <a:defRPr/>
            </a:pPr>
            <a:r>
              <a:rPr lang="en-US" sz="1600" dirty="0">
                <a:solidFill>
                  <a:schemeClr val="bg2">
                    <a:lumMod val="25000"/>
                  </a:schemeClr>
                </a:solidFill>
              </a:rPr>
              <a:t>Once the customer has chosen a time to restart, we’ll show them this reminder:</a:t>
            </a:r>
            <a:endParaRPr kumimoji="0" lang="en-US" sz="1600" b="0" i="0" u="none" strike="noStrike" kern="1200" cap="none" spc="0" normalizeH="0" baseline="0" noProof="0" dirty="0">
              <a:ln>
                <a:noFill/>
              </a:ln>
              <a:solidFill>
                <a:schemeClr val="bg2">
                  <a:lumMod val="25000"/>
                </a:schemeClr>
              </a:solidFill>
              <a:effectLst/>
              <a:uLnTx/>
              <a:uFillTx/>
              <a:latin typeface="Segoe UI"/>
            </a:endParaRPr>
          </a:p>
        </p:txBody>
      </p:sp>
      <p:grpSp>
        <p:nvGrpSpPr>
          <p:cNvPr id="41" name="Group 40"/>
          <p:cNvGrpSpPr/>
          <p:nvPr/>
        </p:nvGrpSpPr>
        <p:grpSpPr>
          <a:xfrm>
            <a:off x="6380679" y="2938207"/>
            <a:ext cx="5327984" cy="1577083"/>
            <a:chOff x="6297225" y="2186047"/>
            <a:chExt cx="5554015" cy="1685231"/>
          </a:xfrm>
        </p:grpSpPr>
        <p:pic>
          <p:nvPicPr>
            <p:cNvPr id="45" name="Picture 44"/>
            <p:cNvPicPr>
              <a:picLocks noChangeAspect="1"/>
            </p:cNvPicPr>
            <p:nvPr/>
          </p:nvPicPr>
          <p:blipFill>
            <a:blip r:embed="rId2"/>
            <a:stretch>
              <a:fillRect/>
            </a:stretch>
          </p:blipFill>
          <p:spPr>
            <a:xfrm>
              <a:off x="6297225" y="2186047"/>
              <a:ext cx="5554015" cy="1685231"/>
            </a:xfrm>
            <a:prstGeom prst="rect">
              <a:avLst/>
            </a:prstGeom>
          </p:spPr>
        </p:pic>
        <p:sp>
          <p:nvSpPr>
            <p:cNvPr id="46" name="TextBox 45"/>
            <p:cNvSpPr txBox="1"/>
            <p:nvPr/>
          </p:nvSpPr>
          <p:spPr>
            <a:xfrm>
              <a:off x="6498404" y="2314261"/>
              <a:ext cx="5260369" cy="789318"/>
            </a:xfrm>
            <a:prstGeom prst="rect">
              <a:avLst/>
            </a:prstGeom>
            <a:solidFill>
              <a:srgbClr val="1567B3"/>
            </a:solidFill>
          </p:spPr>
          <p:txBody>
            <a:bodyPr wrap="square" rtlCol="0">
              <a:spAutoFit/>
            </a:bodyPr>
            <a:lstStyle/>
            <a:p>
              <a:r>
                <a:rPr lang="en-US" sz="1600" dirty="0">
                  <a:solidFill>
                    <a:schemeClr val="bg1"/>
                  </a:solidFill>
                </a:rPr>
                <a:t>Countdown to goodness…</a:t>
              </a:r>
            </a:p>
            <a:p>
              <a:endParaRPr lang="en-US" sz="500" dirty="0">
                <a:solidFill>
                  <a:schemeClr val="bg1">
                    <a:lumMod val="95000"/>
                  </a:schemeClr>
                </a:solidFill>
              </a:endParaRPr>
            </a:p>
            <a:p>
              <a:r>
                <a:rPr lang="en-US" sz="1050" dirty="0">
                  <a:solidFill>
                    <a:schemeClr val="bg1">
                      <a:lumMod val="95000"/>
                    </a:schemeClr>
                  </a:solidFill>
                </a:rPr>
                <a:t>We’re going to do the update you scheduled at 9:22 PM. Or, select Restart now if you’re ready to do it now. </a:t>
              </a:r>
            </a:p>
          </p:txBody>
        </p:sp>
        <p:grpSp>
          <p:nvGrpSpPr>
            <p:cNvPr id="47" name="Group 46"/>
            <p:cNvGrpSpPr/>
            <p:nvPr/>
          </p:nvGrpSpPr>
          <p:grpSpPr>
            <a:xfrm>
              <a:off x="9924231" y="3388453"/>
              <a:ext cx="1032553" cy="256572"/>
              <a:chOff x="6780943" y="3400745"/>
              <a:chExt cx="1032553" cy="241085"/>
            </a:xfrm>
          </p:grpSpPr>
          <p:sp>
            <p:nvSpPr>
              <p:cNvPr id="54" name="TextBox 53"/>
              <p:cNvSpPr txBox="1"/>
              <p:nvPr/>
            </p:nvSpPr>
            <p:spPr>
              <a:xfrm>
                <a:off x="6838701" y="3400745"/>
                <a:ext cx="974795" cy="231772"/>
              </a:xfrm>
              <a:prstGeom prst="rect">
                <a:avLst/>
              </a:prstGeom>
              <a:noFill/>
            </p:spPr>
            <p:txBody>
              <a:bodyPr wrap="square" rtlCol="0">
                <a:spAutoFit/>
              </a:bodyPr>
              <a:lstStyle/>
              <a:p>
                <a:pPr algn="ctr"/>
                <a:r>
                  <a:rPr lang="en-US" sz="900" dirty="0">
                    <a:solidFill>
                      <a:schemeClr val="bg1"/>
                    </a:solidFill>
                    <a:latin typeface="Segoe UI Semibold" panose="020B0702040204020203" pitchFamily="34" charset="0"/>
                    <a:cs typeface="Segoe UI Semibold" panose="020B0702040204020203" pitchFamily="34" charset="0"/>
                  </a:rPr>
                  <a:t>Pick a</a:t>
                </a:r>
                <a:r>
                  <a:rPr lang="en-US" sz="900" dirty="0">
                    <a:solidFill>
                      <a:schemeClr val="bg1"/>
                    </a:solidFill>
                    <a:latin typeface="+mj-lt"/>
                  </a:rPr>
                  <a:t> </a:t>
                </a:r>
                <a:r>
                  <a:rPr lang="en-US" sz="900" dirty="0">
                    <a:solidFill>
                      <a:schemeClr val="bg1"/>
                    </a:solidFill>
                    <a:latin typeface="Segoe UI Semibold" panose="020B0702040204020203" pitchFamily="34" charset="0"/>
                    <a:cs typeface="Segoe UI Semibold" panose="020B0702040204020203" pitchFamily="34" charset="0"/>
                  </a:rPr>
                  <a:t>time</a:t>
                </a:r>
              </a:p>
            </p:txBody>
          </p:sp>
          <p:sp>
            <p:nvSpPr>
              <p:cNvPr id="55" name="Rectangle 54"/>
              <p:cNvSpPr/>
              <p:nvPr/>
            </p:nvSpPr>
            <p:spPr>
              <a:xfrm>
                <a:off x="6780943" y="3405883"/>
                <a:ext cx="1032553" cy="235947"/>
              </a:xfrm>
              <a:prstGeom prst="rect">
                <a:avLst/>
              </a:pr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8" name="Group 47"/>
            <p:cNvGrpSpPr/>
            <p:nvPr/>
          </p:nvGrpSpPr>
          <p:grpSpPr>
            <a:xfrm>
              <a:off x="8853981" y="3393921"/>
              <a:ext cx="946961" cy="262038"/>
              <a:chOff x="6780943" y="3400745"/>
              <a:chExt cx="1032553" cy="241085"/>
            </a:xfrm>
          </p:grpSpPr>
          <p:sp>
            <p:nvSpPr>
              <p:cNvPr id="52" name="TextBox 51"/>
              <p:cNvSpPr txBox="1"/>
              <p:nvPr/>
            </p:nvSpPr>
            <p:spPr>
              <a:xfrm>
                <a:off x="6838702" y="3400745"/>
                <a:ext cx="974794" cy="226938"/>
              </a:xfrm>
              <a:prstGeom prst="rect">
                <a:avLst/>
              </a:prstGeom>
              <a:noFill/>
            </p:spPr>
            <p:txBody>
              <a:bodyPr wrap="square" rtlCol="0">
                <a:spAutoFit/>
              </a:bodyPr>
              <a:lstStyle/>
              <a:p>
                <a:pPr algn="ctr"/>
                <a:r>
                  <a:rPr lang="en-US" sz="900" dirty="0">
                    <a:solidFill>
                      <a:schemeClr val="bg1"/>
                    </a:solidFill>
                    <a:latin typeface="Segoe UI Semibold" panose="020B0702040204020203" pitchFamily="34" charset="0"/>
                    <a:cs typeface="Segoe UI Semibold" panose="020B0702040204020203" pitchFamily="34" charset="0"/>
                  </a:rPr>
                  <a:t>Restart now</a:t>
                </a:r>
              </a:p>
            </p:txBody>
          </p:sp>
          <p:sp>
            <p:nvSpPr>
              <p:cNvPr id="53" name="Rectangle 52"/>
              <p:cNvSpPr/>
              <p:nvPr/>
            </p:nvSpPr>
            <p:spPr>
              <a:xfrm>
                <a:off x="6780943" y="3405883"/>
                <a:ext cx="1032553" cy="235947"/>
              </a:xfrm>
              <a:prstGeom prst="rect">
                <a:avLst/>
              </a:pr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grpSp>
        <p:grpSp>
          <p:nvGrpSpPr>
            <p:cNvPr id="49" name="Group 48"/>
            <p:cNvGrpSpPr/>
            <p:nvPr/>
          </p:nvGrpSpPr>
          <p:grpSpPr>
            <a:xfrm>
              <a:off x="11137487" y="3387341"/>
              <a:ext cx="497162" cy="257692"/>
              <a:chOff x="6780943" y="3404744"/>
              <a:chExt cx="1032553" cy="237086"/>
            </a:xfrm>
          </p:grpSpPr>
          <p:sp>
            <p:nvSpPr>
              <p:cNvPr id="50" name="TextBox 49"/>
              <p:cNvSpPr txBox="1"/>
              <p:nvPr/>
            </p:nvSpPr>
            <p:spPr>
              <a:xfrm>
                <a:off x="6809820" y="3404744"/>
                <a:ext cx="974795" cy="226937"/>
              </a:xfrm>
              <a:prstGeom prst="rect">
                <a:avLst/>
              </a:prstGeom>
              <a:noFill/>
            </p:spPr>
            <p:txBody>
              <a:bodyPr wrap="square" rtlCol="0">
                <a:spAutoFit/>
              </a:bodyPr>
              <a:lstStyle/>
              <a:p>
                <a:pPr algn="ctr"/>
                <a:r>
                  <a:rPr lang="en-US" sz="900" dirty="0">
                    <a:solidFill>
                      <a:schemeClr val="bg1"/>
                    </a:solidFill>
                    <a:latin typeface="Segoe UI Semibold" panose="020B0702040204020203" pitchFamily="34" charset="0"/>
                    <a:cs typeface="Segoe UI Semibold" panose="020B0702040204020203" pitchFamily="34" charset="0"/>
                  </a:rPr>
                  <a:t>OK</a:t>
                </a:r>
              </a:p>
            </p:txBody>
          </p:sp>
          <p:sp>
            <p:nvSpPr>
              <p:cNvPr id="51" name="Rectangle 50"/>
              <p:cNvSpPr/>
              <p:nvPr/>
            </p:nvSpPr>
            <p:spPr>
              <a:xfrm>
                <a:off x="6780943" y="3405883"/>
                <a:ext cx="1032553" cy="235947"/>
              </a:xfrm>
              <a:prstGeom prst="rect">
                <a:avLst/>
              </a:pr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grpSp>
      </p:grpSp>
      <p:grpSp>
        <p:nvGrpSpPr>
          <p:cNvPr id="4" name="Group 3"/>
          <p:cNvGrpSpPr/>
          <p:nvPr/>
        </p:nvGrpSpPr>
        <p:grpSpPr>
          <a:xfrm>
            <a:off x="477917" y="2938207"/>
            <a:ext cx="5174207" cy="1545444"/>
            <a:chOff x="491982" y="2645285"/>
            <a:chExt cx="5174207" cy="1545444"/>
          </a:xfrm>
        </p:grpSpPr>
        <p:sp>
          <p:nvSpPr>
            <p:cNvPr id="58" name="Rectangle 57"/>
            <p:cNvSpPr/>
            <p:nvPr/>
          </p:nvSpPr>
          <p:spPr>
            <a:xfrm>
              <a:off x="491982" y="2645285"/>
              <a:ext cx="5174207" cy="1545444"/>
            </a:xfrm>
            <a:prstGeom prst="rect">
              <a:avLst/>
            </a:prstGeom>
            <a:solidFill>
              <a:srgbClr val="1567B3"/>
            </a:solidFill>
            <a:ln>
              <a:solidFill>
                <a:srgbClr val="1766B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Segoe UI"/>
                <a:ea typeface="+mn-ea"/>
                <a:cs typeface="+mn-cs"/>
              </a:endParaRPr>
            </a:p>
          </p:txBody>
        </p:sp>
        <p:sp>
          <p:nvSpPr>
            <p:cNvPr id="59" name="TextBox 58"/>
            <p:cNvSpPr txBox="1"/>
            <p:nvPr/>
          </p:nvSpPr>
          <p:spPr>
            <a:xfrm>
              <a:off x="574352" y="2759364"/>
              <a:ext cx="3011594" cy="323165"/>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0" i="0" u="none" strike="noStrike" kern="1200" cap="none" spc="0" normalizeH="0" baseline="0" noProof="0" dirty="0">
                  <a:ln>
                    <a:noFill/>
                  </a:ln>
                  <a:solidFill>
                    <a:srgbClr val="FFFFFF"/>
                  </a:solidFill>
                  <a:effectLst/>
                  <a:uLnTx/>
                  <a:uFillTx/>
                  <a:latin typeface="Segoe UI Semilight" charset="0"/>
                  <a:ea typeface="Segoe UI Semilight" charset="0"/>
                  <a:cs typeface="Segoe UI Semilight" charset="0"/>
                </a:rPr>
                <a:t>Your device is scheduled to restart</a:t>
              </a:r>
            </a:p>
          </p:txBody>
        </p:sp>
        <p:sp>
          <p:nvSpPr>
            <p:cNvPr id="60" name="TextBox 59"/>
            <p:cNvSpPr txBox="1"/>
            <p:nvPr/>
          </p:nvSpPr>
          <p:spPr>
            <a:xfrm>
              <a:off x="574351" y="3057841"/>
              <a:ext cx="4878001" cy="614527"/>
            </a:xfrm>
            <a:prstGeom prst="rect">
              <a:avLst/>
            </a:prstGeom>
            <a:noFill/>
          </p:spPr>
          <p:txBody>
            <a:bodyPr wrap="square" rtlCol="0">
              <a:spAutoFit/>
            </a:bodyPr>
            <a:lstStyle/>
            <a:p>
              <a:pPr marL="0" marR="0" lvl="0" indent="0" algn="l" defTabSz="914400" rtl="0" eaLnBrk="1" fontAlgn="auto" latinLnBrk="0" hangingPunct="1">
                <a:lnSpc>
                  <a:spcPts val="1400"/>
                </a:lnSpc>
                <a:spcBef>
                  <a:spcPts val="0"/>
                </a:spcBef>
                <a:spcAft>
                  <a:spcPts val="0"/>
                </a:spcAft>
                <a:buClrTx/>
                <a:buSzTx/>
                <a:buFontTx/>
                <a:buNone/>
                <a:tabLst/>
                <a:defRPr/>
              </a:pPr>
              <a:r>
                <a:rPr kumimoji="0" lang="en-US" sz="980" b="0" i="0" u="none" strike="noStrike" kern="1200" cap="none" spc="0" normalizeH="0" baseline="0" noProof="0" dirty="0">
                  <a:ln>
                    <a:noFill/>
                  </a:ln>
                  <a:solidFill>
                    <a:srgbClr val="FFFFFF"/>
                  </a:solidFill>
                  <a:effectLst/>
                  <a:uLnTx/>
                  <a:uFillTx/>
                  <a:latin typeface="Segoe UI Semilight" charset="0"/>
                  <a:ea typeface="Segoe UI Semilight" charset="0"/>
                  <a:cs typeface="Segoe UI Semilight" charset="0"/>
                </a:rPr>
                <a:t>Your scheduled restart will occur at 10:30 PM to finish installing updates. Make sure you save your work before restarting. You can also choose to restart now or reschedule for a different time.</a:t>
              </a:r>
            </a:p>
          </p:txBody>
        </p:sp>
        <p:sp>
          <p:nvSpPr>
            <p:cNvPr id="61" name="Rectangle 60"/>
            <p:cNvSpPr/>
            <p:nvPr/>
          </p:nvSpPr>
          <p:spPr>
            <a:xfrm>
              <a:off x="4409830" y="3799846"/>
              <a:ext cx="1051560" cy="229010"/>
            </a:xfrm>
            <a:prstGeom prst="rect">
              <a:avLst/>
            </a:prstGeom>
            <a:noFill/>
            <a:ln w="158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Segoe UI"/>
                <a:ea typeface="+mn-ea"/>
                <a:cs typeface="+mn-cs"/>
              </a:endParaRPr>
            </a:p>
          </p:txBody>
        </p:sp>
        <p:sp>
          <p:nvSpPr>
            <p:cNvPr id="62" name="TextBox 61"/>
            <p:cNvSpPr txBox="1"/>
            <p:nvPr/>
          </p:nvSpPr>
          <p:spPr>
            <a:xfrm>
              <a:off x="4643145" y="3790035"/>
              <a:ext cx="593432" cy="230832"/>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FFFFFF"/>
                  </a:solidFill>
                  <a:effectLst/>
                  <a:uLnTx/>
                  <a:uFillTx/>
                  <a:latin typeface="Segoe UI" charset="0"/>
                  <a:ea typeface="Segoe UI" charset="0"/>
                  <a:cs typeface="Segoe UI" charset="0"/>
                </a:rPr>
                <a:t>Confirm</a:t>
              </a:r>
              <a:endParaRPr kumimoji="0" lang="en-US" sz="900" b="0" i="0" u="none" strike="noStrike" kern="1200" cap="none" spc="0" normalizeH="0" baseline="0" noProof="0" dirty="0">
                <a:ln>
                  <a:noFill/>
                </a:ln>
                <a:solidFill>
                  <a:prstClr val="black"/>
                </a:solidFill>
                <a:effectLst/>
                <a:uLnTx/>
                <a:uFillTx/>
                <a:latin typeface="Segoe UI" charset="0"/>
                <a:ea typeface="Segoe UI" charset="0"/>
                <a:cs typeface="Segoe UI" charset="0"/>
              </a:endParaRPr>
            </a:p>
          </p:txBody>
        </p:sp>
        <p:sp>
          <p:nvSpPr>
            <p:cNvPr id="63" name="Rectangle 62"/>
            <p:cNvSpPr/>
            <p:nvPr/>
          </p:nvSpPr>
          <p:spPr>
            <a:xfrm>
              <a:off x="3396664" y="3799846"/>
              <a:ext cx="816869" cy="229010"/>
            </a:xfrm>
            <a:prstGeom prst="rect">
              <a:avLst/>
            </a:prstGeom>
            <a:noFill/>
            <a:ln w="158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Segoe UI"/>
                <a:ea typeface="+mn-ea"/>
                <a:cs typeface="+mn-cs"/>
              </a:endParaRPr>
            </a:p>
          </p:txBody>
        </p:sp>
        <p:sp>
          <p:nvSpPr>
            <p:cNvPr id="64" name="TextBox 63"/>
            <p:cNvSpPr txBox="1"/>
            <p:nvPr/>
          </p:nvSpPr>
          <p:spPr>
            <a:xfrm>
              <a:off x="3396664" y="3803770"/>
              <a:ext cx="816869" cy="2308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FFFFFF"/>
                  </a:solidFill>
                  <a:effectLst/>
                  <a:uLnTx/>
                  <a:uFillTx/>
                  <a:latin typeface="Segoe UI" charset="0"/>
                  <a:ea typeface="Segoe UI" charset="0"/>
                  <a:cs typeface="Segoe UI" charset="0"/>
                </a:rPr>
                <a:t>Reschedule</a:t>
              </a:r>
              <a:endParaRPr kumimoji="0" lang="en-US" sz="900" b="0" i="0" u="none" strike="noStrike" kern="1200" cap="none" spc="0" normalizeH="0" baseline="0" noProof="0">
                <a:ln>
                  <a:noFill/>
                </a:ln>
                <a:solidFill>
                  <a:prstClr val="black"/>
                </a:solidFill>
                <a:effectLst/>
                <a:uLnTx/>
                <a:uFillTx/>
                <a:latin typeface="Segoe UI" charset="0"/>
                <a:ea typeface="Segoe UI" charset="0"/>
                <a:cs typeface="Segoe UI" charset="0"/>
              </a:endParaRPr>
            </a:p>
          </p:txBody>
        </p:sp>
        <p:grpSp>
          <p:nvGrpSpPr>
            <p:cNvPr id="66" name="Group 65"/>
            <p:cNvGrpSpPr/>
            <p:nvPr/>
          </p:nvGrpSpPr>
          <p:grpSpPr>
            <a:xfrm>
              <a:off x="2387855" y="3803770"/>
              <a:ext cx="816869" cy="230832"/>
              <a:chOff x="5481410" y="3809012"/>
              <a:chExt cx="816869" cy="230832"/>
            </a:xfrm>
          </p:grpSpPr>
          <p:sp>
            <p:nvSpPr>
              <p:cNvPr id="67" name="Rectangle 66"/>
              <p:cNvSpPr/>
              <p:nvPr/>
            </p:nvSpPr>
            <p:spPr>
              <a:xfrm>
                <a:off x="5481410" y="3810834"/>
                <a:ext cx="816869" cy="229010"/>
              </a:xfrm>
              <a:prstGeom prst="rect">
                <a:avLst/>
              </a:prstGeom>
              <a:noFill/>
              <a:ln w="158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Segoe UI"/>
                  <a:ea typeface="+mn-ea"/>
                  <a:cs typeface="+mn-cs"/>
                </a:endParaRPr>
              </a:p>
            </p:txBody>
          </p:sp>
          <p:sp>
            <p:nvSpPr>
              <p:cNvPr id="68" name="TextBox 67"/>
              <p:cNvSpPr txBox="1"/>
              <p:nvPr/>
            </p:nvSpPr>
            <p:spPr>
              <a:xfrm>
                <a:off x="5481410" y="3809012"/>
                <a:ext cx="816869" cy="2308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FFFFFF"/>
                    </a:solidFill>
                    <a:effectLst/>
                    <a:uLnTx/>
                    <a:uFillTx/>
                    <a:latin typeface="Segoe UI" charset="0"/>
                    <a:ea typeface="Segoe UI" charset="0"/>
                    <a:cs typeface="Segoe UI" charset="0"/>
                  </a:rPr>
                  <a:t>Restart now</a:t>
                </a:r>
                <a:endParaRPr kumimoji="0" lang="en-US" sz="900" b="0" i="0" u="none" strike="noStrike" kern="1200" cap="none" spc="0" normalizeH="0" baseline="0" noProof="0">
                  <a:ln>
                    <a:noFill/>
                  </a:ln>
                  <a:solidFill>
                    <a:prstClr val="black"/>
                  </a:solidFill>
                  <a:effectLst/>
                  <a:uLnTx/>
                  <a:uFillTx/>
                  <a:latin typeface="Segoe UI" charset="0"/>
                  <a:ea typeface="Segoe UI" charset="0"/>
                  <a:cs typeface="Segoe UI" charset="0"/>
                </a:endParaRPr>
              </a:p>
            </p:txBody>
          </p:sp>
        </p:grpSp>
      </p:grpSp>
    </p:spTree>
    <p:extLst>
      <p:ext uri="{BB962C8B-B14F-4D97-AF65-F5344CB8AC3E}">
        <p14:creationId xmlns:p14="http://schemas.microsoft.com/office/powerpoint/2010/main" val="798513420"/>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696265" y="2114349"/>
            <a:ext cx="803105"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1" u="none" strike="noStrike" kern="1200" cap="none" spc="0" normalizeH="0" baseline="0" noProof="0" dirty="0">
                <a:ln>
                  <a:noFill/>
                </a:ln>
                <a:solidFill>
                  <a:srgbClr val="1567B3"/>
                </a:solidFill>
                <a:effectLst>
                  <a:outerShdw blurRad="38100" dist="38100" dir="2700000" algn="tl">
                    <a:srgbClr val="000000">
                      <a:alpha val="43137"/>
                    </a:srgbClr>
                  </a:outerShdw>
                </a:effectLst>
                <a:uLnTx/>
                <a:uFillTx/>
                <a:latin typeface="Calibri" panose="020F0502020204030204"/>
                <a:ea typeface="+mn-ea"/>
                <a:cs typeface="+mn-cs"/>
              </a:rPr>
              <a:t>Before</a:t>
            </a:r>
          </a:p>
        </p:txBody>
      </p:sp>
      <p:sp>
        <p:nvSpPr>
          <p:cNvPr id="19" name="TextBox 18"/>
          <p:cNvSpPr txBox="1"/>
          <p:nvPr/>
        </p:nvSpPr>
        <p:spPr>
          <a:xfrm>
            <a:off x="8685057" y="2114349"/>
            <a:ext cx="658257"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1" u="none" strike="noStrike" kern="1200" cap="none" spc="0" normalizeH="0" baseline="0" noProof="0" dirty="0">
                <a:ln>
                  <a:noFill/>
                </a:ln>
                <a:solidFill>
                  <a:srgbClr val="1567B3"/>
                </a:solidFill>
                <a:effectLst>
                  <a:outerShdw blurRad="38100" dist="38100" dir="2700000" algn="tl">
                    <a:srgbClr val="000000">
                      <a:alpha val="43137"/>
                    </a:srgbClr>
                  </a:outerShdw>
                </a:effectLst>
                <a:uLnTx/>
                <a:uFillTx/>
                <a:latin typeface="Calibri" panose="020F0502020204030204"/>
                <a:ea typeface="+mn-ea"/>
                <a:cs typeface="+mn-cs"/>
              </a:rPr>
              <a:t>After</a:t>
            </a:r>
          </a:p>
        </p:txBody>
      </p:sp>
      <p:sp>
        <p:nvSpPr>
          <p:cNvPr id="26" name="TextBox 25"/>
          <p:cNvSpPr txBox="1"/>
          <p:nvPr/>
        </p:nvSpPr>
        <p:spPr>
          <a:xfrm>
            <a:off x="576449" y="228282"/>
            <a:ext cx="9417140" cy="1508105"/>
          </a:xfrm>
          <a:prstGeom prst="rect">
            <a:avLst/>
          </a:prstGeom>
          <a:noFill/>
        </p:spPr>
        <p:txBody>
          <a:bodyPr wrap="square" rtlCol="0">
            <a:spAutoFit/>
          </a:bodyPr>
          <a:lstStyle/>
          <a:p>
            <a:pPr lvl="0">
              <a:defRPr/>
            </a:pPr>
            <a:r>
              <a:rPr lang="en-US" sz="4400" dirty="0">
                <a:solidFill>
                  <a:schemeClr val="accent1"/>
                </a:solidFill>
                <a:latin typeface="+mj-lt"/>
                <a:ea typeface="+mj-ea"/>
                <a:cs typeface="+mj-cs"/>
              </a:rPr>
              <a:t>“Engaged restart didn’t work” message </a:t>
            </a:r>
          </a:p>
          <a:p>
            <a:pPr lvl="0">
              <a:defRPr/>
            </a:pPr>
            <a:endParaRPr lang="en-US" sz="1600" dirty="0">
              <a:solidFill>
                <a:prstClr val="black"/>
              </a:solidFill>
            </a:endParaRPr>
          </a:p>
          <a:p>
            <a:pPr lvl="0">
              <a:defRPr/>
            </a:pPr>
            <a:endParaRPr lang="en-US" sz="1600" dirty="0">
              <a:solidFill>
                <a:schemeClr val="bg2">
                  <a:lumMod val="25000"/>
                </a:schemeClr>
              </a:solidFill>
            </a:endParaRPr>
          </a:p>
          <a:p>
            <a:pPr lvl="0">
              <a:defRPr/>
            </a:pPr>
            <a:r>
              <a:rPr lang="en-US" sz="1600" dirty="0">
                <a:solidFill>
                  <a:schemeClr val="bg2">
                    <a:lumMod val="25000"/>
                  </a:schemeClr>
                </a:solidFill>
              </a:rPr>
              <a:t>If we weren’t able to restart when the customer scheduled us to, then we’ll show this message:</a:t>
            </a:r>
            <a:endParaRPr kumimoji="0" lang="en-US" sz="1600" b="0" i="0" u="none" strike="noStrike" kern="1200" cap="none" spc="0" normalizeH="0" baseline="0" noProof="0" dirty="0">
              <a:ln>
                <a:noFill/>
              </a:ln>
              <a:solidFill>
                <a:schemeClr val="bg2">
                  <a:lumMod val="25000"/>
                </a:schemeClr>
              </a:solidFill>
              <a:effectLst/>
              <a:uLnTx/>
              <a:uFillTx/>
              <a:latin typeface="Segoe UI"/>
            </a:endParaRPr>
          </a:p>
        </p:txBody>
      </p:sp>
      <p:grpSp>
        <p:nvGrpSpPr>
          <p:cNvPr id="41" name="Group 40"/>
          <p:cNvGrpSpPr/>
          <p:nvPr/>
        </p:nvGrpSpPr>
        <p:grpSpPr>
          <a:xfrm>
            <a:off x="6328365" y="2938207"/>
            <a:ext cx="5327984" cy="1577083"/>
            <a:chOff x="6297225" y="2186047"/>
            <a:chExt cx="5554015" cy="1685231"/>
          </a:xfrm>
        </p:grpSpPr>
        <p:pic>
          <p:nvPicPr>
            <p:cNvPr id="45" name="Picture 44"/>
            <p:cNvPicPr>
              <a:picLocks noChangeAspect="1"/>
            </p:cNvPicPr>
            <p:nvPr/>
          </p:nvPicPr>
          <p:blipFill>
            <a:blip r:embed="rId2"/>
            <a:stretch>
              <a:fillRect/>
            </a:stretch>
          </p:blipFill>
          <p:spPr>
            <a:xfrm>
              <a:off x="6297225" y="2186047"/>
              <a:ext cx="5554015" cy="1685231"/>
            </a:xfrm>
            <a:prstGeom prst="rect">
              <a:avLst/>
            </a:prstGeom>
          </p:spPr>
        </p:pic>
        <p:sp>
          <p:nvSpPr>
            <p:cNvPr id="46" name="TextBox 45"/>
            <p:cNvSpPr txBox="1"/>
            <p:nvPr/>
          </p:nvSpPr>
          <p:spPr>
            <a:xfrm>
              <a:off x="6466803" y="2348521"/>
              <a:ext cx="5260369" cy="961980"/>
            </a:xfrm>
            <a:prstGeom prst="rect">
              <a:avLst/>
            </a:prstGeom>
            <a:solidFill>
              <a:srgbClr val="1567B3"/>
            </a:solidFill>
          </p:spPr>
          <p:txBody>
            <a:bodyPr wrap="square" rtlCol="0">
              <a:spAutoFit/>
            </a:bodyPr>
            <a:lstStyle/>
            <a:p>
              <a:r>
                <a:rPr lang="en-US" sz="1600" dirty="0">
                  <a:solidFill>
                    <a:schemeClr val="bg1">
                      <a:lumMod val="95000"/>
                    </a:schemeClr>
                  </a:solidFill>
                </a:rPr>
                <a:t>Let’s get our groove back</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500" b="0" i="0" u="none" strike="noStrike" kern="1200" cap="none" spc="0" normalizeH="0" baseline="0" noProof="0" dirty="0">
                <a:ln>
                  <a:noFill/>
                </a:ln>
                <a:solidFill>
                  <a:prstClr val="white">
                    <a:lumMod val="95000"/>
                  </a:prstClr>
                </a:solidFill>
                <a:effectLst/>
                <a:uLnTx/>
                <a:uFillTx/>
                <a:latin typeface="Calibri" panose="020F0502020204030204"/>
                <a:ea typeface="+mn-ea"/>
                <a:cs typeface="+mn-cs"/>
              </a:endParaRPr>
            </a:p>
            <a:p>
              <a:r>
                <a:rPr lang="en-US" sz="1050" dirty="0">
                  <a:solidFill>
                    <a:schemeClr val="bg1">
                      <a:lumMod val="95000"/>
                    </a:schemeClr>
                  </a:solidFill>
                </a:rPr>
                <a:t>We couldn’t update Windows because your device didn’t show up for our date at 10:30 P.M. yesterday. Maybe it was turned off or the battery was low? Select Restart now to get going again.</a:t>
              </a:r>
            </a:p>
          </p:txBody>
        </p:sp>
        <p:grpSp>
          <p:nvGrpSpPr>
            <p:cNvPr id="47" name="Group 46"/>
            <p:cNvGrpSpPr/>
            <p:nvPr/>
          </p:nvGrpSpPr>
          <p:grpSpPr>
            <a:xfrm>
              <a:off x="10470022" y="3381224"/>
              <a:ext cx="1032553" cy="256923"/>
              <a:chOff x="7326734" y="3393955"/>
              <a:chExt cx="1032553" cy="241415"/>
            </a:xfrm>
          </p:grpSpPr>
          <p:sp>
            <p:nvSpPr>
              <p:cNvPr id="54" name="TextBox 53"/>
              <p:cNvSpPr txBox="1"/>
              <p:nvPr/>
            </p:nvSpPr>
            <p:spPr>
              <a:xfrm>
                <a:off x="7373162" y="3393955"/>
                <a:ext cx="974795" cy="23177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solidFill>
                      <a:prstClr val="white"/>
                    </a:solidFill>
                    <a:latin typeface="Segoe UI Semibold" panose="020B0702040204020203" pitchFamily="34" charset="0"/>
                    <a:cs typeface="Segoe UI Semibold" panose="020B0702040204020203" pitchFamily="34" charset="0"/>
                  </a:rPr>
                  <a:t>Wait an hour</a:t>
                </a:r>
                <a:endParaRPr kumimoji="0" lang="en-US" sz="900" b="0" i="0" u="none" strike="noStrike" kern="1200" cap="none" spc="0" normalizeH="0" baseline="0" noProof="0" dirty="0">
                  <a:ln>
                    <a:noFill/>
                  </a:ln>
                  <a:solidFill>
                    <a:prstClr val="white"/>
                  </a:solidFill>
                  <a:effectLst/>
                  <a:uLnTx/>
                  <a:uFillTx/>
                  <a:latin typeface="Segoe UI Semibold" panose="020B0702040204020203" pitchFamily="34" charset="0"/>
                  <a:ea typeface="+mn-ea"/>
                  <a:cs typeface="Segoe UI Semibold" panose="020B0702040204020203" pitchFamily="34" charset="0"/>
                </a:endParaRPr>
              </a:p>
            </p:txBody>
          </p:sp>
          <p:sp>
            <p:nvSpPr>
              <p:cNvPr id="55" name="Rectangle 54"/>
              <p:cNvSpPr/>
              <p:nvPr/>
            </p:nvSpPr>
            <p:spPr>
              <a:xfrm>
                <a:off x="7326734" y="3399423"/>
                <a:ext cx="1032553" cy="235947"/>
              </a:xfrm>
              <a:prstGeom prst="rect">
                <a:avLst/>
              </a:pr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nvGrpSpPr>
            <p:cNvPr id="48" name="Group 47"/>
            <p:cNvGrpSpPr/>
            <p:nvPr/>
          </p:nvGrpSpPr>
          <p:grpSpPr>
            <a:xfrm>
              <a:off x="9314683" y="3389266"/>
              <a:ext cx="946961" cy="261104"/>
              <a:chOff x="7283286" y="3396466"/>
              <a:chExt cx="1032553" cy="240226"/>
            </a:xfrm>
          </p:grpSpPr>
          <p:sp>
            <p:nvSpPr>
              <p:cNvPr id="52" name="TextBox 51"/>
              <p:cNvSpPr txBox="1"/>
              <p:nvPr/>
            </p:nvSpPr>
            <p:spPr>
              <a:xfrm>
                <a:off x="7293303" y="3396466"/>
                <a:ext cx="974794" cy="22693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white"/>
                    </a:solidFill>
                    <a:effectLst/>
                    <a:uLnTx/>
                    <a:uFillTx/>
                    <a:latin typeface="Segoe UI Semibold" panose="020B0702040204020203" pitchFamily="34" charset="0"/>
                    <a:ea typeface="+mn-ea"/>
                    <a:cs typeface="Segoe UI Semibold" panose="020B0702040204020203" pitchFamily="34" charset="0"/>
                  </a:rPr>
                  <a:t>Restart now</a:t>
                </a:r>
              </a:p>
            </p:txBody>
          </p:sp>
          <p:sp>
            <p:nvSpPr>
              <p:cNvPr id="53" name="Rectangle 52"/>
              <p:cNvSpPr/>
              <p:nvPr/>
            </p:nvSpPr>
            <p:spPr>
              <a:xfrm>
                <a:off x="7283286" y="3400745"/>
                <a:ext cx="1032553" cy="235947"/>
              </a:xfrm>
              <a:prstGeom prst="rect">
                <a:avLst/>
              </a:pr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grpSp>
        <p:nvGrpSpPr>
          <p:cNvPr id="30" name="Group 29"/>
          <p:cNvGrpSpPr/>
          <p:nvPr/>
        </p:nvGrpSpPr>
        <p:grpSpPr>
          <a:xfrm>
            <a:off x="576449" y="2969846"/>
            <a:ext cx="5174207" cy="1545444"/>
            <a:chOff x="3508897" y="2656278"/>
            <a:chExt cx="5174207" cy="1545444"/>
          </a:xfrm>
        </p:grpSpPr>
        <p:pic>
          <p:nvPicPr>
            <p:cNvPr id="31" name="Picture 3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10800000">
              <a:off x="7880332" y="3909473"/>
              <a:ext cx="110453" cy="60862"/>
            </a:xfrm>
            <a:prstGeom prst="rect">
              <a:avLst/>
            </a:prstGeom>
          </p:spPr>
        </p:pic>
        <p:sp>
          <p:nvSpPr>
            <p:cNvPr id="32" name="Rectangle 31"/>
            <p:cNvSpPr/>
            <p:nvPr/>
          </p:nvSpPr>
          <p:spPr>
            <a:xfrm>
              <a:off x="3508897" y="2656278"/>
              <a:ext cx="5174207" cy="1545444"/>
            </a:xfrm>
            <a:prstGeom prst="rect">
              <a:avLst/>
            </a:prstGeom>
            <a:solidFill>
              <a:srgbClr val="1567B3"/>
            </a:solidFill>
            <a:ln w="12700" cap="flat" cmpd="sng" algn="ctr">
              <a:solidFill>
                <a:srgbClr val="1766B4"/>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Segoe UI"/>
                <a:ea typeface="+mn-ea"/>
                <a:cs typeface="+mn-cs"/>
              </a:endParaRPr>
            </a:p>
          </p:txBody>
        </p:sp>
        <p:sp>
          <p:nvSpPr>
            <p:cNvPr id="33" name="TextBox 32"/>
            <p:cNvSpPr txBox="1"/>
            <p:nvPr/>
          </p:nvSpPr>
          <p:spPr>
            <a:xfrm>
              <a:off x="3591267" y="2764606"/>
              <a:ext cx="3330848" cy="323165"/>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500" b="0" i="0" u="none" strike="noStrike" kern="0" cap="none" spc="0" normalizeH="0" baseline="0" noProof="0" dirty="0">
                  <a:ln>
                    <a:noFill/>
                  </a:ln>
                  <a:solidFill>
                    <a:srgbClr val="FFFFFF"/>
                  </a:solidFill>
                  <a:effectLst/>
                  <a:uLnTx/>
                  <a:uFillTx/>
                  <a:latin typeface="Segoe UI Semilight" charset="0"/>
                  <a:ea typeface="Segoe UI Semilight" charset="0"/>
                  <a:cs typeface="Segoe UI Semilight" charset="0"/>
                </a:rPr>
                <a:t>We were unable to restart your device</a:t>
              </a:r>
            </a:p>
          </p:txBody>
        </p:sp>
        <p:sp>
          <p:nvSpPr>
            <p:cNvPr id="34" name="TextBox 33"/>
            <p:cNvSpPr txBox="1"/>
            <p:nvPr/>
          </p:nvSpPr>
          <p:spPr>
            <a:xfrm>
              <a:off x="3591266" y="3063083"/>
              <a:ext cx="4878001" cy="614527"/>
            </a:xfrm>
            <a:prstGeom prst="rect">
              <a:avLst/>
            </a:prstGeom>
            <a:noFill/>
          </p:spPr>
          <p:txBody>
            <a:bodyPr wrap="square" rtlCol="0">
              <a:spAutoFit/>
            </a:bodyPr>
            <a:lstStyle/>
            <a:p>
              <a:pPr marL="0" marR="0" lvl="0" indent="0" defTabSz="914400" eaLnBrk="1" fontAlgn="auto" latinLnBrk="0" hangingPunct="1">
                <a:lnSpc>
                  <a:spcPts val="1400"/>
                </a:lnSpc>
                <a:spcBef>
                  <a:spcPts val="0"/>
                </a:spcBef>
                <a:spcAft>
                  <a:spcPts val="0"/>
                </a:spcAft>
                <a:buClrTx/>
                <a:buSzTx/>
                <a:buFontTx/>
                <a:buNone/>
                <a:tabLst/>
                <a:defRPr/>
              </a:pPr>
              <a:r>
                <a:rPr kumimoji="0" lang="en-US" sz="980" b="0" i="0" u="none" strike="noStrike" kern="0" cap="none" spc="0" normalizeH="0" baseline="0" noProof="0" dirty="0">
                  <a:ln>
                    <a:noFill/>
                  </a:ln>
                  <a:solidFill>
                    <a:srgbClr val="FFFFFF"/>
                  </a:solidFill>
                  <a:effectLst/>
                  <a:uLnTx/>
                  <a:uFillTx/>
                  <a:latin typeface="Segoe UI Semilight" charset="0"/>
                  <a:ea typeface="Segoe UI Semilight" charset="0"/>
                  <a:cs typeface="Segoe UI Semilight" charset="0"/>
                </a:rPr>
                <a:t>Your device was unavailable at 10:30 P.M. yesterday, so we weren’t able to perform your scheduled restart to install updates. If you want, you can restart now or we can try again in an hour.</a:t>
              </a:r>
            </a:p>
          </p:txBody>
        </p:sp>
        <p:sp>
          <p:nvSpPr>
            <p:cNvPr id="35" name="Rectangle 34"/>
            <p:cNvSpPr/>
            <p:nvPr/>
          </p:nvSpPr>
          <p:spPr>
            <a:xfrm>
              <a:off x="7426745" y="3810834"/>
              <a:ext cx="1051560" cy="229010"/>
            </a:xfrm>
            <a:prstGeom prst="rect">
              <a:avLst/>
            </a:prstGeom>
            <a:noFill/>
            <a:ln w="15875" cap="flat" cmpd="sng" algn="ctr">
              <a:solidFill>
                <a:sysClr val="window" lastClr="FFFFFF"/>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Segoe UI"/>
                <a:ea typeface="+mn-ea"/>
                <a:cs typeface="+mn-cs"/>
              </a:endParaRPr>
            </a:p>
          </p:txBody>
        </p:sp>
        <p:sp>
          <p:nvSpPr>
            <p:cNvPr id="36" name="TextBox 35"/>
            <p:cNvSpPr txBox="1"/>
            <p:nvPr/>
          </p:nvSpPr>
          <p:spPr>
            <a:xfrm>
              <a:off x="7657026" y="3809012"/>
              <a:ext cx="599844" cy="230832"/>
            </a:xfrm>
            <a:prstGeom prst="rect">
              <a:avLst/>
            </a:prstGeom>
            <a:noFill/>
          </p:spPr>
          <p:txBody>
            <a:bodyPr wrap="non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900" b="0" i="0" u="none" strike="noStrike" kern="0" cap="none" spc="0" normalizeH="0" baseline="0" noProof="0" dirty="0">
                  <a:ln>
                    <a:noFill/>
                  </a:ln>
                  <a:solidFill>
                    <a:srgbClr val="FFFFFF"/>
                  </a:solidFill>
                  <a:effectLst/>
                  <a:uLnTx/>
                  <a:uFillTx/>
                  <a:latin typeface="Segoe UI" charset="0"/>
                  <a:ea typeface="Segoe UI" charset="0"/>
                  <a:cs typeface="Segoe UI" charset="0"/>
                </a:rPr>
                <a:t>Try later</a:t>
              </a:r>
              <a:endParaRPr kumimoji="0" lang="en-US" sz="900" b="0" i="0" u="none" strike="noStrike" kern="0" cap="none" spc="0" normalizeH="0" baseline="0" noProof="0" dirty="0">
                <a:ln>
                  <a:noFill/>
                </a:ln>
                <a:solidFill>
                  <a:prstClr val="black"/>
                </a:solidFill>
                <a:effectLst/>
                <a:uLnTx/>
                <a:uFillTx/>
                <a:latin typeface="Segoe UI" charset="0"/>
                <a:ea typeface="Segoe UI" charset="0"/>
                <a:cs typeface="Segoe UI" charset="0"/>
              </a:endParaRPr>
            </a:p>
          </p:txBody>
        </p:sp>
        <p:grpSp>
          <p:nvGrpSpPr>
            <p:cNvPr id="37" name="Group 36"/>
            <p:cNvGrpSpPr/>
            <p:nvPr/>
          </p:nvGrpSpPr>
          <p:grpSpPr>
            <a:xfrm>
              <a:off x="6413579" y="3809012"/>
              <a:ext cx="816869" cy="230832"/>
              <a:chOff x="5452768" y="3809012"/>
              <a:chExt cx="816869" cy="230832"/>
            </a:xfrm>
          </p:grpSpPr>
          <p:sp>
            <p:nvSpPr>
              <p:cNvPr id="38" name="Rectangle 37"/>
              <p:cNvSpPr/>
              <p:nvPr/>
            </p:nvSpPr>
            <p:spPr>
              <a:xfrm>
                <a:off x="5452768" y="3810834"/>
                <a:ext cx="816869" cy="229010"/>
              </a:xfrm>
              <a:prstGeom prst="rect">
                <a:avLst/>
              </a:prstGeom>
              <a:noFill/>
              <a:ln w="15875" cap="flat" cmpd="sng" algn="ctr">
                <a:solidFill>
                  <a:sysClr val="window" lastClr="FFFFFF"/>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Segoe UI"/>
                  <a:ea typeface="+mn-ea"/>
                  <a:cs typeface="+mn-cs"/>
                </a:endParaRPr>
              </a:p>
            </p:txBody>
          </p:sp>
          <p:sp>
            <p:nvSpPr>
              <p:cNvPr id="39" name="TextBox 38"/>
              <p:cNvSpPr txBox="1"/>
              <p:nvPr/>
            </p:nvSpPr>
            <p:spPr>
              <a:xfrm>
                <a:off x="5452768" y="3809012"/>
                <a:ext cx="816869" cy="230832"/>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900" b="0" i="0" u="none" strike="noStrike" kern="0" cap="none" spc="0" normalizeH="0" baseline="0" noProof="0">
                    <a:ln>
                      <a:noFill/>
                    </a:ln>
                    <a:solidFill>
                      <a:srgbClr val="FFFFFF"/>
                    </a:solidFill>
                    <a:effectLst/>
                    <a:uLnTx/>
                    <a:uFillTx/>
                    <a:latin typeface="Segoe UI" charset="0"/>
                    <a:ea typeface="Segoe UI" charset="0"/>
                    <a:cs typeface="Segoe UI" charset="0"/>
                  </a:rPr>
                  <a:t>Restart now</a:t>
                </a:r>
                <a:endParaRPr kumimoji="0" lang="en-US" sz="900" b="0" i="0" u="none" strike="noStrike" kern="0" cap="none" spc="0" normalizeH="0" baseline="0" noProof="0">
                  <a:ln>
                    <a:noFill/>
                  </a:ln>
                  <a:solidFill>
                    <a:prstClr val="black"/>
                  </a:solidFill>
                  <a:effectLst/>
                  <a:uLnTx/>
                  <a:uFillTx/>
                  <a:latin typeface="Segoe UI" charset="0"/>
                  <a:ea typeface="Segoe UI" charset="0"/>
                  <a:cs typeface="Segoe UI" charset="0"/>
                </a:endParaRPr>
              </a:p>
            </p:txBody>
          </p:sp>
        </p:grpSp>
      </p:grpSp>
    </p:spTree>
    <p:extLst>
      <p:ext uri="{BB962C8B-B14F-4D97-AF65-F5344CB8AC3E}">
        <p14:creationId xmlns:p14="http://schemas.microsoft.com/office/powerpoint/2010/main" val="3715906166"/>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683891" y="1813259"/>
            <a:ext cx="803105"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1" u="none" strike="noStrike" kern="1200" cap="none" spc="0" normalizeH="0" baseline="0" noProof="0" dirty="0">
                <a:ln>
                  <a:noFill/>
                </a:ln>
                <a:solidFill>
                  <a:srgbClr val="1567B3"/>
                </a:solidFill>
                <a:effectLst>
                  <a:outerShdw blurRad="38100" dist="38100" dir="2700000" algn="tl">
                    <a:srgbClr val="000000">
                      <a:alpha val="43137"/>
                    </a:srgbClr>
                  </a:outerShdw>
                </a:effectLst>
                <a:uLnTx/>
                <a:uFillTx/>
                <a:latin typeface="Calibri" panose="020F0502020204030204"/>
                <a:ea typeface="+mn-ea"/>
                <a:cs typeface="+mn-cs"/>
              </a:rPr>
              <a:t>Before</a:t>
            </a:r>
          </a:p>
        </p:txBody>
      </p:sp>
      <p:sp>
        <p:nvSpPr>
          <p:cNvPr id="19" name="TextBox 18"/>
          <p:cNvSpPr txBox="1"/>
          <p:nvPr/>
        </p:nvSpPr>
        <p:spPr>
          <a:xfrm>
            <a:off x="8715902" y="1813259"/>
            <a:ext cx="658257"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1" u="none" strike="noStrike" kern="1200" cap="none" spc="0" normalizeH="0" baseline="0" noProof="0" dirty="0">
                <a:ln>
                  <a:noFill/>
                </a:ln>
                <a:solidFill>
                  <a:srgbClr val="1567B3"/>
                </a:solidFill>
                <a:effectLst>
                  <a:outerShdw blurRad="38100" dist="38100" dir="2700000" algn="tl">
                    <a:srgbClr val="000000">
                      <a:alpha val="43137"/>
                    </a:srgbClr>
                  </a:outerShdw>
                </a:effectLst>
                <a:uLnTx/>
                <a:uFillTx/>
                <a:latin typeface="Calibri" panose="020F0502020204030204"/>
                <a:ea typeface="+mn-ea"/>
                <a:cs typeface="+mn-cs"/>
              </a:rPr>
              <a:t>After</a:t>
            </a:r>
          </a:p>
        </p:txBody>
      </p:sp>
      <p:sp>
        <p:nvSpPr>
          <p:cNvPr id="26" name="TextBox 25"/>
          <p:cNvSpPr txBox="1"/>
          <p:nvPr/>
        </p:nvSpPr>
        <p:spPr>
          <a:xfrm>
            <a:off x="414338" y="202129"/>
            <a:ext cx="7778181" cy="1261884"/>
          </a:xfrm>
          <a:prstGeom prst="rect">
            <a:avLst/>
          </a:prstGeom>
          <a:noFill/>
        </p:spPr>
        <p:txBody>
          <a:bodyPr wrap="square" rtlCol="0">
            <a:spAutoFit/>
          </a:bodyPr>
          <a:lstStyle/>
          <a:p>
            <a:pPr marR="0" indent="0" fontAlgn="auto">
              <a:lnSpc>
                <a:spcPct val="100000"/>
              </a:lnSpc>
              <a:spcBef>
                <a:spcPts val="0"/>
              </a:spcBef>
              <a:spcAft>
                <a:spcPts val="0"/>
              </a:spcAft>
              <a:buClrTx/>
              <a:buSzTx/>
              <a:buFontTx/>
              <a:buNone/>
              <a:tabLst/>
              <a:defRPr/>
            </a:pPr>
            <a:r>
              <a:rPr lang="en-US" sz="4400" dirty="0">
                <a:solidFill>
                  <a:schemeClr val="accent1"/>
                </a:solidFill>
                <a:latin typeface="+mj-lt"/>
                <a:ea typeface="+mj-ea"/>
                <a:cs typeface="+mj-cs"/>
              </a:rPr>
              <a:t>“Active hours” settings</a:t>
            </a:r>
          </a:p>
          <a:p>
            <a:pPr marL="0" marR="0" lvl="0" indent="0" defTabSz="914400" rtl="0" eaLnBrk="1" fontAlgn="auto" latinLnBrk="0" hangingPunct="1">
              <a:lnSpc>
                <a:spcPct val="100000"/>
              </a:lnSpc>
              <a:spcBef>
                <a:spcPts val="0"/>
              </a:spcBef>
              <a:spcAft>
                <a:spcPts val="0"/>
              </a:spcAft>
              <a:buClrTx/>
              <a:buSzTx/>
              <a:buFontTx/>
              <a:buNone/>
              <a:tabLst/>
              <a:defRPr/>
            </a:pPr>
            <a:endParaRPr lang="en-US" sz="1600" dirty="0">
              <a:solidFill>
                <a:schemeClr val="bg2">
                  <a:lumMod val="25000"/>
                </a:schemeClr>
              </a:solidFill>
              <a:latin typeface="Segoe UI"/>
            </a:endParaRPr>
          </a:p>
          <a:p>
            <a:pPr marL="0" marR="0" lvl="0" indent="0" defTabSz="914400" rtl="0" eaLnBrk="1" fontAlgn="auto" latinLnBrk="0" hangingPunct="1">
              <a:lnSpc>
                <a:spcPct val="100000"/>
              </a:lnSpc>
              <a:spcBef>
                <a:spcPts val="0"/>
              </a:spcBef>
              <a:spcAft>
                <a:spcPts val="0"/>
              </a:spcAft>
              <a:buClrTx/>
              <a:buSzTx/>
              <a:buFontTx/>
              <a:buNone/>
              <a:tabLst/>
              <a:defRPr/>
            </a:pPr>
            <a:r>
              <a:rPr lang="en-US" sz="1600" dirty="0">
                <a:solidFill>
                  <a:schemeClr val="bg2">
                    <a:lumMod val="25000"/>
                  </a:schemeClr>
                </a:solidFill>
                <a:latin typeface="Segoe UI"/>
              </a:rPr>
              <a:t>How customers tell us when to update their device.</a:t>
            </a:r>
            <a:endParaRPr kumimoji="0" lang="en-US" sz="1600" b="0" i="0" u="none" strike="noStrike" kern="1200" cap="none" spc="0" normalizeH="0" baseline="0" noProof="0" dirty="0">
              <a:ln>
                <a:noFill/>
              </a:ln>
              <a:solidFill>
                <a:schemeClr val="bg2">
                  <a:lumMod val="25000"/>
                </a:schemeClr>
              </a:solidFill>
              <a:effectLst/>
              <a:uLnTx/>
              <a:uFillTx/>
              <a:latin typeface="Segoe UI"/>
            </a:endParaRPr>
          </a:p>
        </p:txBody>
      </p:sp>
      <p:pic>
        <p:nvPicPr>
          <p:cNvPr id="4" name="Picture 3">
            <a:extLst>
              <a:ext uri="{FF2B5EF4-FFF2-40B4-BE49-F238E27FC236}">
                <a16:creationId xmlns:a16="http://schemas.microsoft.com/office/drawing/2014/main" id="{1BA4C402-3456-4CE2-AE01-4207581C3AD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4931" y="2554238"/>
            <a:ext cx="5741026" cy="3800895"/>
          </a:xfrm>
          <a:prstGeom prst="rect">
            <a:avLst/>
          </a:prstGeom>
        </p:spPr>
      </p:pic>
      <p:pic>
        <p:nvPicPr>
          <p:cNvPr id="15" name="Picture 14">
            <a:extLst>
              <a:ext uri="{FF2B5EF4-FFF2-40B4-BE49-F238E27FC236}">
                <a16:creationId xmlns:a16="http://schemas.microsoft.com/office/drawing/2014/main" id="{B2B5568B-674B-4A3E-B25B-C88905DDC6B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79525" y="2554238"/>
            <a:ext cx="5931013" cy="3709096"/>
          </a:xfrm>
          <a:prstGeom prst="rect">
            <a:avLst/>
          </a:prstGeom>
        </p:spPr>
      </p:pic>
    </p:spTree>
    <p:extLst>
      <p:ext uri="{BB962C8B-B14F-4D97-AF65-F5344CB8AC3E}">
        <p14:creationId xmlns:p14="http://schemas.microsoft.com/office/powerpoint/2010/main" val="2811383229"/>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193AE4-FCCA-4710-B3FC-AF5D9623456E}"/>
              </a:ext>
            </a:extLst>
          </p:cNvPr>
          <p:cNvSpPr>
            <a:spLocks noGrp="1"/>
          </p:cNvSpPr>
          <p:nvPr>
            <p:ph type="title"/>
          </p:nvPr>
        </p:nvSpPr>
        <p:spPr/>
        <p:txBody>
          <a:bodyPr/>
          <a:lstStyle/>
          <a:p>
            <a:r>
              <a:rPr lang="en-US" dirty="0">
                <a:solidFill>
                  <a:schemeClr val="accent1"/>
                </a:solidFill>
              </a:rPr>
              <a:t>Goals</a:t>
            </a:r>
          </a:p>
        </p:txBody>
      </p:sp>
      <p:sp>
        <p:nvSpPr>
          <p:cNvPr id="3" name="Content Placeholder 2">
            <a:extLst>
              <a:ext uri="{FF2B5EF4-FFF2-40B4-BE49-F238E27FC236}">
                <a16:creationId xmlns:a16="http://schemas.microsoft.com/office/drawing/2014/main" id="{42E7A0AB-2245-4648-AE6E-FBB999A4D9A5}"/>
              </a:ext>
            </a:extLst>
          </p:cNvPr>
          <p:cNvSpPr>
            <a:spLocks noGrp="1"/>
          </p:cNvSpPr>
          <p:nvPr>
            <p:ph idx="1"/>
          </p:nvPr>
        </p:nvSpPr>
        <p:spPr/>
        <p:txBody>
          <a:bodyPr/>
          <a:lstStyle/>
          <a:p>
            <a:pPr marL="0" indent="0">
              <a:buNone/>
            </a:pPr>
            <a:r>
              <a:rPr lang="en-US" dirty="0">
                <a:solidFill>
                  <a:schemeClr val="bg2">
                    <a:lumMod val="25000"/>
                  </a:schemeClr>
                </a:solidFill>
              </a:rPr>
              <a:t>Customers resist updating Windows, so I changed the text to:</a:t>
            </a:r>
          </a:p>
          <a:p>
            <a:pPr marL="0" indent="0">
              <a:buNone/>
            </a:pPr>
            <a:endParaRPr lang="en-US" dirty="0">
              <a:solidFill>
                <a:schemeClr val="bg2">
                  <a:lumMod val="25000"/>
                </a:schemeClr>
              </a:solidFill>
            </a:endParaRPr>
          </a:p>
          <a:p>
            <a:pPr lvl="1"/>
            <a:r>
              <a:rPr lang="en-US" dirty="0">
                <a:solidFill>
                  <a:schemeClr val="bg2">
                    <a:lumMod val="25000"/>
                  </a:schemeClr>
                </a:solidFill>
              </a:rPr>
              <a:t>Better express the value of updating</a:t>
            </a:r>
          </a:p>
          <a:p>
            <a:pPr lvl="1"/>
            <a:r>
              <a:rPr lang="en-US" dirty="0">
                <a:solidFill>
                  <a:schemeClr val="bg2">
                    <a:lumMod val="25000"/>
                  </a:schemeClr>
                </a:solidFill>
              </a:rPr>
              <a:t>Reflect the core brand text principles</a:t>
            </a:r>
          </a:p>
          <a:p>
            <a:pPr lvl="1"/>
            <a:r>
              <a:rPr lang="en-US" dirty="0">
                <a:solidFill>
                  <a:schemeClr val="bg2">
                    <a:lumMod val="25000"/>
                  </a:schemeClr>
                </a:solidFill>
              </a:rPr>
              <a:t>Focus on the desired customer behavior</a:t>
            </a:r>
          </a:p>
          <a:p>
            <a:endParaRPr lang="en-US" dirty="0"/>
          </a:p>
        </p:txBody>
      </p:sp>
    </p:spTree>
    <p:extLst>
      <p:ext uri="{BB962C8B-B14F-4D97-AF65-F5344CB8AC3E}">
        <p14:creationId xmlns:p14="http://schemas.microsoft.com/office/powerpoint/2010/main" val="9481117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646448" y="2483940"/>
            <a:ext cx="803105" cy="369332"/>
          </a:xfrm>
          <a:prstGeom prst="rect">
            <a:avLst/>
          </a:prstGeom>
          <a:noFill/>
        </p:spPr>
        <p:txBody>
          <a:bodyPr wrap="none" rtlCol="0">
            <a:spAutoFit/>
          </a:bodyPr>
          <a:lstStyle/>
          <a:p>
            <a:r>
              <a:rPr lang="en-US" i="1" dirty="0">
                <a:solidFill>
                  <a:srgbClr val="1567B3"/>
                </a:solidFill>
                <a:effectLst>
                  <a:outerShdw blurRad="38100" dist="38100" dir="2700000" algn="tl">
                    <a:srgbClr val="000000">
                      <a:alpha val="43137"/>
                    </a:srgbClr>
                  </a:outerShdw>
                </a:effectLst>
              </a:rPr>
              <a:t>Before</a:t>
            </a:r>
          </a:p>
        </p:txBody>
      </p:sp>
      <p:sp>
        <p:nvSpPr>
          <p:cNvPr id="19" name="TextBox 18"/>
          <p:cNvSpPr txBox="1"/>
          <p:nvPr/>
        </p:nvSpPr>
        <p:spPr>
          <a:xfrm>
            <a:off x="8696182" y="2483940"/>
            <a:ext cx="658257" cy="369332"/>
          </a:xfrm>
          <a:prstGeom prst="rect">
            <a:avLst/>
          </a:prstGeom>
          <a:noFill/>
        </p:spPr>
        <p:txBody>
          <a:bodyPr wrap="none" rtlCol="0">
            <a:spAutoFit/>
          </a:bodyPr>
          <a:lstStyle/>
          <a:p>
            <a:r>
              <a:rPr lang="en-US" i="1" dirty="0">
                <a:solidFill>
                  <a:srgbClr val="1567B3"/>
                </a:solidFill>
                <a:effectLst>
                  <a:outerShdw blurRad="38100" dist="38100" dir="2700000" algn="tl">
                    <a:srgbClr val="000000">
                      <a:alpha val="43137"/>
                    </a:srgbClr>
                  </a:outerShdw>
                </a:effectLst>
              </a:rPr>
              <a:t>After</a:t>
            </a:r>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5576" y="3378732"/>
            <a:ext cx="5177865" cy="1577083"/>
          </a:xfrm>
          <a:prstGeom prst="rect">
            <a:avLst/>
          </a:prstGeom>
        </p:spPr>
      </p:pic>
      <p:grpSp>
        <p:nvGrpSpPr>
          <p:cNvPr id="10" name="Group 9"/>
          <p:cNvGrpSpPr/>
          <p:nvPr/>
        </p:nvGrpSpPr>
        <p:grpSpPr>
          <a:xfrm>
            <a:off x="6361319" y="3383266"/>
            <a:ext cx="5327984" cy="1577082"/>
            <a:chOff x="6297225" y="2186047"/>
            <a:chExt cx="5554015" cy="1685231"/>
          </a:xfrm>
        </p:grpSpPr>
        <p:pic>
          <p:nvPicPr>
            <p:cNvPr id="11" name="Picture 10"/>
            <p:cNvPicPr>
              <a:picLocks noChangeAspect="1"/>
            </p:cNvPicPr>
            <p:nvPr/>
          </p:nvPicPr>
          <p:blipFill>
            <a:blip r:embed="rId3"/>
            <a:stretch>
              <a:fillRect/>
            </a:stretch>
          </p:blipFill>
          <p:spPr>
            <a:xfrm>
              <a:off x="6297225" y="2186047"/>
              <a:ext cx="5554015" cy="1685231"/>
            </a:xfrm>
            <a:prstGeom prst="rect">
              <a:avLst/>
            </a:prstGeom>
          </p:spPr>
        </p:pic>
        <p:sp>
          <p:nvSpPr>
            <p:cNvPr id="13" name="TextBox 12"/>
            <p:cNvSpPr txBox="1"/>
            <p:nvPr/>
          </p:nvSpPr>
          <p:spPr>
            <a:xfrm>
              <a:off x="6498404" y="2314261"/>
              <a:ext cx="5260369" cy="986648"/>
            </a:xfrm>
            <a:prstGeom prst="rect">
              <a:avLst/>
            </a:prstGeom>
            <a:solidFill>
              <a:srgbClr val="1567B3"/>
            </a:solidFill>
          </p:spPr>
          <p:txBody>
            <a:bodyPr wrap="square" rtlCol="0">
              <a:spAutoFit/>
            </a:bodyPr>
            <a:lstStyle/>
            <a:p>
              <a:r>
                <a:rPr lang="en-US" sz="1600" dirty="0">
                  <a:solidFill>
                    <a:schemeClr val="bg1">
                      <a:lumMod val="95000"/>
                    </a:schemeClr>
                  </a:solidFill>
                </a:rPr>
                <a:t>We’ve got an update for you</a:t>
              </a:r>
            </a:p>
            <a:p>
              <a:endParaRPr lang="en-US" sz="500" dirty="0">
                <a:solidFill>
                  <a:schemeClr val="bg1">
                    <a:lumMod val="95000"/>
                  </a:schemeClr>
                </a:solidFill>
              </a:endParaRPr>
            </a:p>
            <a:p>
              <a:r>
                <a:rPr lang="en-US" sz="1050" dirty="0">
                  <a:solidFill>
                    <a:schemeClr val="bg1"/>
                  </a:solidFill>
                </a:rPr>
                <a:t>Windows is a service and updates are a normal part of keeping it running smoothly. Your update is scheduled for 9:22 PM. Or, select Restart now if you’re ready to do it now. </a:t>
              </a:r>
            </a:p>
            <a:p>
              <a:endParaRPr lang="en-US" sz="1200" dirty="0">
                <a:solidFill>
                  <a:schemeClr val="bg1">
                    <a:lumMod val="95000"/>
                  </a:schemeClr>
                </a:solidFill>
              </a:endParaRPr>
            </a:p>
          </p:txBody>
        </p:sp>
        <p:grpSp>
          <p:nvGrpSpPr>
            <p:cNvPr id="14" name="Group 13"/>
            <p:cNvGrpSpPr/>
            <p:nvPr/>
          </p:nvGrpSpPr>
          <p:grpSpPr>
            <a:xfrm>
              <a:off x="9924231" y="3388453"/>
              <a:ext cx="1032553" cy="256572"/>
              <a:chOff x="6780943" y="3400745"/>
              <a:chExt cx="1032553" cy="241085"/>
            </a:xfrm>
          </p:grpSpPr>
          <p:sp>
            <p:nvSpPr>
              <p:cNvPr id="24" name="TextBox 23"/>
              <p:cNvSpPr txBox="1"/>
              <p:nvPr/>
            </p:nvSpPr>
            <p:spPr>
              <a:xfrm>
                <a:off x="6838701" y="3400745"/>
                <a:ext cx="974795" cy="231772"/>
              </a:xfrm>
              <a:prstGeom prst="rect">
                <a:avLst/>
              </a:prstGeom>
              <a:noFill/>
            </p:spPr>
            <p:txBody>
              <a:bodyPr wrap="square" rtlCol="0">
                <a:spAutoFit/>
              </a:bodyPr>
              <a:lstStyle/>
              <a:p>
                <a:pPr algn="ctr"/>
                <a:r>
                  <a:rPr lang="en-US" sz="900" dirty="0">
                    <a:solidFill>
                      <a:schemeClr val="bg1"/>
                    </a:solidFill>
                    <a:latin typeface="Segoe UI Semibold" panose="020B0702040204020203" pitchFamily="34" charset="0"/>
                    <a:cs typeface="Segoe UI Semibold" panose="020B0702040204020203" pitchFamily="34" charset="0"/>
                  </a:rPr>
                  <a:t>Another</a:t>
                </a:r>
                <a:r>
                  <a:rPr lang="en-US" sz="900" dirty="0">
                    <a:solidFill>
                      <a:schemeClr val="bg1"/>
                    </a:solidFill>
                    <a:latin typeface="+mj-lt"/>
                  </a:rPr>
                  <a:t> </a:t>
                </a:r>
                <a:r>
                  <a:rPr lang="en-US" sz="900" dirty="0">
                    <a:solidFill>
                      <a:schemeClr val="bg1"/>
                    </a:solidFill>
                    <a:latin typeface="Segoe UI Semibold" panose="020B0702040204020203" pitchFamily="34" charset="0"/>
                    <a:cs typeface="Segoe UI Semibold" panose="020B0702040204020203" pitchFamily="34" charset="0"/>
                  </a:rPr>
                  <a:t>time</a:t>
                </a:r>
              </a:p>
            </p:txBody>
          </p:sp>
          <p:sp>
            <p:nvSpPr>
              <p:cNvPr id="25" name="Rectangle 24"/>
              <p:cNvSpPr/>
              <p:nvPr/>
            </p:nvSpPr>
            <p:spPr>
              <a:xfrm>
                <a:off x="6780943" y="3405883"/>
                <a:ext cx="1032553" cy="235947"/>
              </a:xfrm>
              <a:prstGeom prst="rect">
                <a:avLst/>
              </a:pr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5" name="Group 14"/>
            <p:cNvGrpSpPr/>
            <p:nvPr/>
          </p:nvGrpSpPr>
          <p:grpSpPr>
            <a:xfrm>
              <a:off x="8853981" y="3393921"/>
              <a:ext cx="946961" cy="262038"/>
              <a:chOff x="6780943" y="3400745"/>
              <a:chExt cx="1032553" cy="241085"/>
            </a:xfrm>
          </p:grpSpPr>
          <p:sp>
            <p:nvSpPr>
              <p:cNvPr id="22" name="TextBox 21"/>
              <p:cNvSpPr txBox="1"/>
              <p:nvPr/>
            </p:nvSpPr>
            <p:spPr>
              <a:xfrm>
                <a:off x="6838702" y="3400745"/>
                <a:ext cx="974794" cy="226938"/>
              </a:xfrm>
              <a:prstGeom prst="rect">
                <a:avLst/>
              </a:prstGeom>
              <a:noFill/>
            </p:spPr>
            <p:txBody>
              <a:bodyPr wrap="square" rtlCol="0">
                <a:spAutoFit/>
              </a:bodyPr>
              <a:lstStyle/>
              <a:p>
                <a:pPr algn="ctr"/>
                <a:r>
                  <a:rPr lang="en-US" sz="900" dirty="0">
                    <a:solidFill>
                      <a:schemeClr val="bg1"/>
                    </a:solidFill>
                    <a:latin typeface="Segoe UI Semibold" panose="020B0702040204020203" pitchFamily="34" charset="0"/>
                    <a:cs typeface="Segoe UI Semibold" panose="020B0702040204020203" pitchFamily="34" charset="0"/>
                  </a:rPr>
                  <a:t>Restart now</a:t>
                </a:r>
              </a:p>
            </p:txBody>
          </p:sp>
          <p:sp>
            <p:nvSpPr>
              <p:cNvPr id="23" name="Rectangle 22"/>
              <p:cNvSpPr/>
              <p:nvPr/>
            </p:nvSpPr>
            <p:spPr>
              <a:xfrm>
                <a:off x="6780943" y="3405883"/>
                <a:ext cx="1032553" cy="235947"/>
              </a:xfrm>
              <a:prstGeom prst="rect">
                <a:avLst/>
              </a:pr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grpSp>
        <p:grpSp>
          <p:nvGrpSpPr>
            <p:cNvPr id="16" name="Group 15"/>
            <p:cNvGrpSpPr/>
            <p:nvPr/>
          </p:nvGrpSpPr>
          <p:grpSpPr>
            <a:xfrm>
              <a:off x="11137487" y="3387341"/>
              <a:ext cx="497162" cy="257692"/>
              <a:chOff x="6780943" y="3404744"/>
              <a:chExt cx="1032553" cy="237086"/>
            </a:xfrm>
          </p:grpSpPr>
          <p:sp>
            <p:nvSpPr>
              <p:cNvPr id="20" name="TextBox 19"/>
              <p:cNvSpPr txBox="1"/>
              <p:nvPr/>
            </p:nvSpPr>
            <p:spPr>
              <a:xfrm>
                <a:off x="6809820" y="3404744"/>
                <a:ext cx="974795" cy="226937"/>
              </a:xfrm>
              <a:prstGeom prst="rect">
                <a:avLst/>
              </a:prstGeom>
              <a:noFill/>
            </p:spPr>
            <p:txBody>
              <a:bodyPr wrap="square" rtlCol="0">
                <a:spAutoFit/>
              </a:bodyPr>
              <a:lstStyle/>
              <a:p>
                <a:pPr algn="ctr"/>
                <a:r>
                  <a:rPr lang="en-US" sz="900" dirty="0">
                    <a:solidFill>
                      <a:schemeClr val="bg1"/>
                    </a:solidFill>
                    <a:latin typeface="Segoe UI Semibold" panose="020B0702040204020203" pitchFamily="34" charset="0"/>
                    <a:cs typeface="Segoe UI Semibold" panose="020B0702040204020203" pitchFamily="34" charset="0"/>
                  </a:rPr>
                  <a:t>OK</a:t>
                </a:r>
              </a:p>
            </p:txBody>
          </p:sp>
          <p:sp>
            <p:nvSpPr>
              <p:cNvPr id="21" name="Rectangle 20"/>
              <p:cNvSpPr/>
              <p:nvPr/>
            </p:nvSpPr>
            <p:spPr>
              <a:xfrm>
                <a:off x="6780943" y="3405883"/>
                <a:ext cx="1032553" cy="235947"/>
              </a:xfrm>
              <a:prstGeom prst="rect">
                <a:avLst/>
              </a:pr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grpSp>
      </p:grpSp>
      <p:sp>
        <p:nvSpPr>
          <p:cNvPr id="26" name="TextBox 25"/>
          <p:cNvSpPr txBox="1"/>
          <p:nvPr/>
        </p:nvSpPr>
        <p:spPr>
          <a:xfrm>
            <a:off x="515575" y="361289"/>
            <a:ext cx="10111235" cy="1508105"/>
          </a:xfrm>
          <a:prstGeom prst="rect">
            <a:avLst/>
          </a:prstGeom>
          <a:noFill/>
        </p:spPr>
        <p:txBody>
          <a:bodyPr wrap="square" rtlCol="0">
            <a:spAutoFit/>
          </a:bodyPr>
          <a:lstStyle/>
          <a:p>
            <a:pPr>
              <a:defRPr/>
            </a:pPr>
            <a:r>
              <a:rPr lang="en-US" sz="4400" dirty="0">
                <a:solidFill>
                  <a:schemeClr val="accent1"/>
                </a:solidFill>
                <a:latin typeface="+mj-lt"/>
                <a:ea typeface="+mj-ea"/>
                <a:cs typeface="+mj-cs"/>
              </a:rPr>
              <a:t>Basic auto-restart r</a:t>
            </a:r>
            <a:r>
              <a:rPr lang="en-US" sz="4400" dirty="0" err="1">
                <a:solidFill>
                  <a:schemeClr val="accent1"/>
                </a:solidFill>
                <a:latin typeface="+mj-lt"/>
                <a:ea typeface="+mj-ea"/>
                <a:cs typeface="+mj-cs"/>
              </a:rPr>
              <a:t>eminder</a:t>
            </a:r>
            <a:r>
              <a:rPr lang="en-US" sz="4400" dirty="0">
                <a:solidFill>
                  <a:schemeClr val="accent1"/>
                </a:solidFill>
                <a:latin typeface="+mj-lt"/>
                <a:ea typeface="+mj-ea"/>
                <a:cs typeface="+mj-cs"/>
              </a:rPr>
              <a:t> </a:t>
            </a:r>
          </a:p>
          <a:p>
            <a:pPr lvl="0" algn="ctr">
              <a:defRPr/>
            </a:pPr>
            <a:endParaRPr lang="en-US" sz="1600" dirty="0">
              <a:solidFill>
                <a:schemeClr val="tx1">
                  <a:lumMod val="65000"/>
                  <a:lumOff val="35000"/>
                </a:schemeClr>
              </a:solidFill>
              <a:latin typeface="Segoe UI"/>
            </a:endParaRPr>
          </a:p>
          <a:p>
            <a:pPr lvl="0">
              <a:defRPr/>
            </a:pPr>
            <a:r>
              <a:rPr lang="en-US" sz="1600" dirty="0">
                <a:solidFill>
                  <a:schemeClr val="tx1">
                    <a:lumMod val="65000"/>
                    <a:lumOff val="35000"/>
                  </a:schemeClr>
                </a:solidFill>
                <a:latin typeface="Segoe UI"/>
              </a:rPr>
              <a:t>If the customer is set up to get updates automatically and we detect they’re not busy, we’ll show this reminder 15 minutes prior to the update starting:</a:t>
            </a:r>
            <a:endParaRPr kumimoji="0" lang="en-US" sz="1600" b="0" i="0" u="none" strike="noStrike" kern="1200" cap="none" spc="0" normalizeH="0" baseline="0" noProof="0" dirty="0">
              <a:ln>
                <a:noFill/>
              </a:ln>
              <a:solidFill>
                <a:schemeClr val="tx1">
                  <a:lumMod val="65000"/>
                  <a:lumOff val="35000"/>
                </a:schemeClr>
              </a:solidFill>
              <a:effectLst/>
              <a:uLnTx/>
              <a:uFillTx/>
              <a:latin typeface="Segoe UI"/>
              <a:ea typeface="+mn-ea"/>
              <a:cs typeface="+mn-cs"/>
            </a:endParaRPr>
          </a:p>
        </p:txBody>
      </p:sp>
    </p:spTree>
    <p:extLst>
      <p:ext uri="{BB962C8B-B14F-4D97-AF65-F5344CB8AC3E}">
        <p14:creationId xmlns:p14="http://schemas.microsoft.com/office/powerpoint/2010/main" val="3480394082"/>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TextBox 4"/>
          <p:cNvSpPr txBox="1"/>
          <p:nvPr/>
        </p:nvSpPr>
        <p:spPr>
          <a:xfrm>
            <a:off x="2814223" y="1347023"/>
            <a:ext cx="803105"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1" u="none" strike="noStrike" kern="1200" cap="none" spc="0" normalizeH="0" baseline="0" noProof="0" dirty="0">
                <a:ln>
                  <a:noFill/>
                </a:ln>
                <a:solidFill>
                  <a:srgbClr val="1567B3"/>
                </a:solidFill>
                <a:effectLst>
                  <a:outerShdw blurRad="38100" dist="38100" dir="2700000" algn="tl">
                    <a:srgbClr val="000000">
                      <a:alpha val="43137"/>
                    </a:srgbClr>
                  </a:outerShdw>
                </a:effectLst>
                <a:uLnTx/>
                <a:uFillTx/>
                <a:latin typeface="Calibri" panose="020F0502020204030204"/>
                <a:ea typeface="+mn-ea"/>
                <a:cs typeface="+mn-cs"/>
              </a:rPr>
              <a:t>Before</a:t>
            </a:r>
          </a:p>
        </p:txBody>
      </p:sp>
      <p:sp>
        <p:nvSpPr>
          <p:cNvPr id="19" name="TextBox 18"/>
          <p:cNvSpPr txBox="1"/>
          <p:nvPr/>
        </p:nvSpPr>
        <p:spPr>
          <a:xfrm>
            <a:off x="8688912" y="1359516"/>
            <a:ext cx="658257"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1" u="none" strike="noStrike" kern="1200" cap="none" spc="0" normalizeH="0" baseline="0" noProof="0" dirty="0">
                <a:ln>
                  <a:noFill/>
                </a:ln>
                <a:solidFill>
                  <a:srgbClr val="1567B3"/>
                </a:solidFill>
                <a:effectLst>
                  <a:outerShdw blurRad="38100" dist="38100" dir="2700000" algn="tl">
                    <a:srgbClr val="000000">
                      <a:alpha val="43137"/>
                    </a:srgbClr>
                  </a:outerShdw>
                </a:effectLst>
                <a:uLnTx/>
                <a:uFillTx/>
                <a:latin typeface="Calibri" panose="020F0502020204030204"/>
                <a:ea typeface="+mn-ea"/>
                <a:cs typeface="+mn-cs"/>
              </a:rPr>
              <a:t>After</a:t>
            </a:r>
          </a:p>
        </p:txBody>
      </p:sp>
      <p:sp>
        <p:nvSpPr>
          <p:cNvPr id="26" name="TextBox 25"/>
          <p:cNvSpPr txBox="1"/>
          <p:nvPr/>
        </p:nvSpPr>
        <p:spPr>
          <a:xfrm>
            <a:off x="405108" y="275758"/>
            <a:ext cx="8687128" cy="76944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4400" dirty="0">
                <a:solidFill>
                  <a:schemeClr val="accent1"/>
                </a:solidFill>
                <a:latin typeface="+mj-lt"/>
                <a:ea typeface="+mj-ea"/>
                <a:cs typeface="+mj-cs"/>
              </a:rPr>
              <a:t>Auto-restart options and notifications </a:t>
            </a:r>
          </a:p>
        </p:txBody>
      </p:sp>
      <p:pic>
        <p:nvPicPr>
          <p:cNvPr id="7" name="Picture 6">
            <a:extLst>
              <a:ext uri="{FF2B5EF4-FFF2-40B4-BE49-F238E27FC236}">
                <a16:creationId xmlns:a16="http://schemas.microsoft.com/office/drawing/2014/main" id="{A4014D89-DC23-42D8-AA95-B7A288EB4BD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095999" y="2018180"/>
            <a:ext cx="5844084" cy="4308361"/>
          </a:xfrm>
          <a:prstGeom prst="rect">
            <a:avLst/>
          </a:prstGeom>
        </p:spPr>
      </p:pic>
      <p:pic>
        <p:nvPicPr>
          <p:cNvPr id="9" name="Picture 8">
            <a:extLst>
              <a:ext uri="{FF2B5EF4-FFF2-40B4-BE49-F238E27FC236}">
                <a16:creationId xmlns:a16="http://schemas.microsoft.com/office/drawing/2014/main" id="{929E9AE4-5167-437C-B466-46B023D4DE3D}"/>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05108" y="2018180"/>
            <a:ext cx="5621337" cy="4363189"/>
          </a:xfrm>
          <a:prstGeom prst="rect">
            <a:avLst/>
          </a:prstGeom>
        </p:spPr>
      </p:pic>
    </p:spTree>
    <p:extLst>
      <p:ext uri="{BB962C8B-B14F-4D97-AF65-F5344CB8AC3E}">
        <p14:creationId xmlns:p14="http://schemas.microsoft.com/office/powerpoint/2010/main" val="1794940442"/>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p:cNvPicPr>
            <a:picLocks noChangeAspect="1"/>
          </p:cNvPicPr>
          <p:nvPr/>
        </p:nvPicPr>
        <p:blipFill>
          <a:blip r:embed="rId3"/>
          <a:stretch>
            <a:fillRect/>
          </a:stretch>
        </p:blipFill>
        <p:spPr>
          <a:xfrm>
            <a:off x="1734702" y="3515437"/>
            <a:ext cx="3429701" cy="1356576"/>
          </a:xfrm>
          <a:prstGeom prst="rect">
            <a:avLst/>
          </a:prstGeom>
        </p:spPr>
      </p:pic>
      <p:sp>
        <p:nvSpPr>
          <p:cNvPr id="27" name="TextBox 26"/>
          <p:cNvSpPr txBox="1"/>
          <p:nvPr/>
        </p:nvSpPr>
        <p:spPr>
          <a:xfrm>
            <a:off x="562977" y="439492"/>
            <a:ext cx="8413296" cy="1508105"/>
          </a:xfrm>
          <a:prstGeom prst="rect">
            <a:avLst/>
          </a:prstGeom>
          <a:noFill/>
        </p:spPr>
        <p:txBody>
          <a:bodyPr wrap="square" rtlCol="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lang="en-US" sz="4400" dirty="0">
                <a:solidFill>
                  <a:schemeClr val="accent1"/>
                </a:solidFill>
                <a:latin typeface="+mj-lt"/>
                <a:ea typeface="+mj-ea"/>
                <a:cs typeface="+mj-cs"/>
              </a:rPr>
              <a:t>“Auto-restart pending” notification </a:t>
            </a:r>
          </a:p>
          <a:p>
            <a:pPr marL="0" marR="0" lvl="0" indent="0"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a:ln>
                <a:noFill/>
              </a:ln>
              <a:solidFill>
                <a:schemeClr val="bg2">
                  <a:lumMod val="25000"/>
                </a:schemeClr>
              </a:solidFill>
              <a:effectLst/>
              <a:uLnTx/>
              <a:uFillTx/>
              <a:latin typeface="Segoe UI"/>
              <a:ea typeface="+mn-ea"/>
              <a:cs typeface="+mn-cs"/>
            </a:endParaRPr>
          </a:p>
          <a:p>
            <a:pPr marL="0" marR="0" lvl="0" indent="0"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a:ln>
                <a:noFill/>
              </a:ln>
              <a:solidFill>
                <a:schemeClr val="bg2">
                  <a:lumMod val="25000"/>
                </a:schemeClr>
              </a:solidFill>
              <a:effectLst/>
              <a:uLnTx/>
              <a:uFillTx/>
              <a:latin typeface="Segoe UI"/>
              <a:ea typeface="+mn-ea"/>
              <a:cs typeface="+mn-cs"/>
            </a:endParaRPr>
          </a:p>
          <a:p>
            <a:pPr marL="0" marR="0" lvl="0" indent="0"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chemeClr val="bg2">
                    <a:lumMod val="25000"/>
                  </a:schemeClr>
                </a:solidFill>
                <a:effectLst/>
                <a:uLnTx/>
                <a:uFillTx/>
                <a:latin typeface="Segoe UI"/>
                <a:ea typeface="+mn-ea"/>
                <a:cs typeface="+mn-cs"/>
              </a:rPr>
              <a:t>If the notification setting is turned on and a restart is pending, we show this message:</a:t>
            </a:r>
          </a:p>
        </p:txBody>
      </p:sp>
      <p:sp>
        <p:nvSpPr>
          <p:cNvPr id="9" name="TextBox 8"/>
          <p:cNvSpPr txBox="1"/>
          <p:nvPr/>
        </p:nvSpPr>
        <p:spPr>
          <a:xfrm>
            <a:off x="3047999" y="2600366"/>
            <a:ext cx="803105" cy="369332"/>
          </a:xfrm>
          <a:prstGeom prst="rect">
            <a:avLst/>
          </a:prstGeom>
          <a:noFill/>
        </p:spPr>
        <p:txBody>
          <a:bodyPr wrap="none" rtlCol="0">
            <a:spAutoFit/>
          </a:bodyPr>
          <a:lstStyle/>
          <a:p>
            <a:r>
              <a:rPr lang="en-US" i="1" dirty="0">
                <a:solidFill>
                  <a:srgbClr val="1567B3"/>
                </a:solidFill>
                <a:effectLst>
                  <a:outerShdw blurRad="38100" dist="38100" dir="2700000" algn="tl">
                    <a:srgbClr val="000000">
                      <a:alpha val="43137"/>
                    </a:srgbClr>
                  </a:outerShdw>
                </a:effectLst>
              </a:rPr>
              <a:t>Before</a:t>
            </a:r>
          </a:p>
        </p:txBody>
      </p:sp>
      <p:sp>
        <p:nvSpPr>
          <p:cNvPr id="10" name="TextBox 9"/>
          <p:cNvSpPr txBox="1"/>
          <p:nvPr/>
        </p:nvSpPr>
        <p:spPr>
          <a:xfrm>
            <a:off x="8582260" y="2600366"/>
            <a:ext cx="658257" cy="369332"/>
          </a:xfrm>
          <a:prstGeom prst="rect">
            <a:avLst/>
          </a:prstGeom>
          <a:noFill/>
        </p:spPr>
        <p:txBody>
          <a:bodyPr wrap="none" rtlCol="0">
            <a:spAutoFit/>
          </a:bodyPr>
          <a:lstStyle/>
          <a:p>
            <a:r>
              <a:rPr lang="en-US" i="1" dirty="0">
                <a:solidFill>
                  <a:srgbClr val="1567B3"/>
                </a:solidFill>
                <a:effectLst>
                  <a:outerShdw blurRad="38100" dist="38100" dir="2700000" algn="tl">
                    <a:srgbClr val="000000">
                      <a:alpha val="43137"/>
                    </a:srgbClr>
                  </a:outerShdw>
                </a:effectLst>
              </a:rPr>
              <a:t>After</a:t>
            </a:r>
          </a:p>
        </p:txBody>
      </p:sp>
      <p:pic>
        <p:nvPicPr>
          <p:cNvPr id="4" name="Picture 3"/>
          <p:cNvPicPr>
            <a:picLocks noChangeAspect="1"/>
          </p:cNvPicPr>
          <p:nvPr/>
        </p:nvPicPr>
        <p:blipFill>
          <a:blip r:embed="rId4"/>
          <a:stretch>
            <a:fillRect/>
          </a:stretch>
        </p:blipFill>
        <p:spPr>
          <a:xfrm>
            <a:off x="7196889" y="3500413"/>
            <a:ext cx="3429000" cy="1371600"/>
          </a:xfrm>
          <a:prstGeom prst="rect">
            <a:avLst/>
          </a:prstGeom>
        </p:spPr>
      </p:pic>
    </p:spTree>
    <p:extLst>
      <p:ext uri="{BB962C8B-B14F-4D97-AF65-F5344CB8AC3E}">
        <p14:creationId xmlns:p14="http://schemas.microsoft.com/office/powerpoint/2010/main" val="1720140514"/>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TextBox 26"/>
          <p:cNvSpPr txBox="1"/>
          <p:nvPr/>
        </p:nvSpPr>
        <p:spPr>
          <a:xfrm>
            <a:off x="622023" y="456244"/>
            <a:ext cx="8736161" cy="1508105"/>
          </a:xfrm>
          <a:prstGeom prst="rect">
            <a:avLst/>
          </a:prstGeom>
          <a:noFill/>
        </p:spPr>
        <p:txBody>
          <a:bodyPr wrap="square" rtlCol="0">
            <a:spAutoFit/>
          </a:bodyPr>
          <a:lstStyle/>
          <a:p>
            <a:pPr lvl="0">
              <a:defRPr/>
            </a:pPr>
            <a:r>
              <a:rPr lang="en-US" sz="4400" dirty="0">
                <a:solidFill>
                  <a:schemeClr val="accent1"/>
                </a:solidFill>
                <a:latin typeface="+mj-lt"/>
                <a:ea typeface="+mj-ea"/>
                <a:cs typeface="+mj-cs"/>
              </a:rPr>
              <a:t>“Auto-restart occurred” notification </a:t>
            </a:r>
          </a:p>
          <a:p>
            <a:pPr marL="0" marR="0" lvl="0" indent="0" defTabSz="914400" rtl="0" eaLnBrk="1" fontAlgn="auto" latinLnBrk="0" hangingPunct="1">
              <a:lnSpc>
                <a:spcPct val="100000"/>
              </a:lnSpc>
              <a:spcBef>
                <a:spcPts val="0"/>
              </a:spcBef>
              <a:spcAft>
                <a:spcPts val="0"/>
              </a:spcAft>
              <a:buClrTx/>
              <a:buSzTx/>
              <a:buFontTx/>
              <a:buNone/>
              <a:tabLst/>
              <a:defRPr/>
            </a:pPr>
            <a:endParaRPr kumimoji="0" lang="en-US" sz="1600" i="0" u="none" strike="noStrike" kern="1200" cap="none" spc="0" normalizeH="0" baseline="0" noProof="0" dirty="0">
              <a:ln>
                <a:noFill/>
              </a:ln>
              <a:solidFill>
                <a:schemeClr val="bg2">
                  <a:lumMod val="25000"/>
                </a:schemeClr>
              </a:solidFill>
              <a:effectLst/>
              <a:uLnTx/>
              <a:uFillTx/>
              <a:latin typeface="Segoe UI"/>
              <a:ea typeface="+mn-ea"/>
              <a:cs typeface="+mn-cs"/>
            </a:endParaRPr>
          </a:p>
          <a:p>
            <a:pPr marL="0" marR="0" lvl="0" indent="0" defTabSz="914400" rtl="0" eaLnBrk="1" fontAlgn="auto" latinLnBrk="0" hangingPunct="1">
              <a:lnSpc>
                <a:spcPct val="100000"/>
              </a:lnSpc>
              <a:spcBef>
                <a:spcPts val="0"/>
              </a:spcBef>
              <a:spcAft>
                <a:spcPts val="0"/>
              </a:spcAft>
              <a:buClrTx/>
              <a:buSzTx/>
              <a:buFontTx/>
              <a:buNone/>
              <a:tabLst/>
              <a:defRPr/>
            </a:pPr>
            <a:endParaRPr kumimoji="0" lang="en-US" sz="1600" i="0" u="none" strike="noStrike" kern="1200" cap="none" spc="0" normalizeH="0" baseline="0" noProof="0" dirty="0">
              <a:ln>
                <a:noFill/>
              </a:ln>
              <a:solidFill>
                <a:schemeClr val="bg2">
                  <a:lumMod val="25000"/>
                </a:schemeClr>
              </a:solidFill>
              <a:effectLst/>
              <a:uLnTx/>
              <a:uFillTx/>
              <a:latin typeface="Segoe UI"/>
              <a:ea typeface="+mn-ea"/>
              <a:cs typeface="+mn-cs"/>
            </a:endParaRPr>
          </a:p>
          <a:p>
            <a:pPr marL="0" marR="0" lvl="0" indent="0" defTabSz="914400" rtl="0" eaLnBrk="1" fontAlgn="auto" latinLnBrk="0" hangingPunct="1">
              <a:lnSpc>
                <a:spcPct val="100000"/>
              </a:lnSpc>
              <a:spcBef>
                <a:spcPts val="0"/>
              </a:spcBef>
              <a:spcAft>
                <a:spcPts val="0"/>
              </a:spcAft>
              <a:buClrTx/>
              <a:buSzTx/>
              <a:buFontTx/>
              <a:buNone/>
              <a:tabLst/>
              <a:defRPr/>
            </a:pPr>
            <a:r>
              <a:rPr kumimoji="0" lang="en-US" sz="1600" i="0" u="none" strike="noStrike" kern="1200" cap="none" spc="0" normalizeH="0" baseline="0" noProof="0" dirty="0">
                <a:ln>
                  <a:noFill/>
                </a:ln>
                <a:solidFill>
                  <a:schemeClr val="bg2">
                    <a:lumMod val="25000"/>
                  </a:schemeClr>
                </a:solidFill>
                <a:effectLst/>
                <a:uLnTx/>
                <a:uFillTx/>
                <a:latin typeface="Segoe UI"/>
                <a:ea typeface="+mn-ea"/>
                <a:cs typeface="+mn-cs"/>
              </a:rPr>
              <a:t>If notifications are turned on and a restart occurred, we show this message:</a:t>
            </a:r>
          </a:p>
        </p:txBody>
      </p:sp>
      <p:pic>
        <p:nvPicPr>
          <p:cNvPr id="2" name="Picture 1"/>
          <p:cNvPicPr>
            <a:picLocks noChangeAspect="1"/>
          </p:cNvPicPr>
          <p:nvPr/>
        </p:nvPicPr>
        <p:blipFill>
          <a:blip r:embed="rId2"/>
          <a:stretch>
            <a:fillRect/>
          </a:stretch>
        </p:blipFill>
        <p:spPr>
          <a:xfrm>
            <a:off x="1119311" y="3765195"/>
            <a:ext cx="3952022" cy="683231"/>
          </a:xfrm>
          <a:prstGeom prst="rect">
            <a:avLst/>
          </a:prstGeom>
        </p:spPr>
      </p:pic>
      <p:grpSp>
        <p:nvGrpSpPr>
          <p:cNvPr id="6" name="Group 5"/>
          <p:cNvGrpSpPr/>
          <p:nvPr/>
        </p:nvGrpSpPr>
        <p:grpSpPr>
          <a:xfrm>
            <a:off x="6984914" y="3765195"/>
            <a:ext cx="3892210" cy="755954"/>
            <a:chOff x="7003604" y="2447599"/>
            <a:chExt cx="3571875" cy="828675"/>
          </a:xfrm>
        </p:grpSpPr>
        <p:pic>
          <p:nvPicPr>
            <p:cNvPr id="3" name="Picture 2"/>
            <p:cNvPicPr>
              <a:picLocks noChangeAspect="1"/>
            </p:cNvPicPr>
            <p:nvPr/>
          </p:nvPicPr>
          <p:blipFill>
            <a:blip r:embed="rId3"/>
            <a:stretch>
              <a:fillRect/>
            </a:stretch>
          </p:blipFill>
          <p:spPr>
            <a:xfrm>
              <a:off x="7003604" y="2447599"/>
              <a:ext cx="3571875" cy="828675"/>
            </a:xfrm>
            <a:prstGeom prst="rect">
              <a:avLst/>
            </a:prstGeom>
          </p:spPr>
        </p:pic>
        <p:sp>
          <p:nvSpPr>
            <p:cNvPr id="11" name="TextBox 10"/>
            <p:cNvSpPr txBox="1"/>
            <p:nvPr/>
          </p:nvSpPr>
          <p:spPr>
            <a:xfrm>
              <a:off x="7329160" y="2510361"/>
              <a:ext cx="3089766" cy="624161"/>
            </a:xfrm>
            <a:prstGeom prst="rect">
              <a:avLst/>
            </a:prstGeom>
            <a:solidFill>
              <a:srgbClr val="1B1B1B"/>
            </a:solidFill>
          </p:spPr>
          <p:txBody>
            <a:bodyPr wrap="square" rtlCol="0">
              <a:spAutoFit/>
            </a:bodyPr>
            <a:lstStyle/>
            <a:p>
              <a:r>
                <a:rPr lang="en-US" sz="1400" dirty="0">
                  <a:solidFill>
                    <a:schemeClr val="bg1">
                      <a:lumMod val="85000"/>
                    </a:schemeClr>
                  </a:solidFill>
                  <a:latin typeface="Segoe UI" panose="020B0502040204020203" pitchFamily="34" charset="0"/>
                  <a:cs typeface="Segoe UI" panose="020B0502040204020203" pitchFamily="34" charset="0"/>
                </a:rPr>
                <a:t>Better every time</a:t>
              </a:r>
            </a:p>
            <a:p>
              <a:endParaRPr lang="en-US" sz="300" dirty="0">
                <a:solidFill>
                  <a:schemeClr val="bg1">
                    <a:lumMod val="85000"/>
                  </a:schemeClr>
                </a:solidFill>
              </a:endParaRPr>
            </a:p>
            <a:p>
              <a:r>
                <a:rPr lang="en-US" sz="1400" dirty="0">
                  <a:solidFill>
                    <a:schemeClr val="bg1">
                      <a:lumMod val="65000"/>
                    </a:schemeClr>
                  </a:solidFill>
                </a:rPr>
                <a:t>See what’s new or changed in Windows</a:t>
              </a:r>
            </a:p>
          </p:txBody>
        </p:sp>
      </p:grpSp>
      <p:sp>
        <p:nvSpPr>
          <p:cNvPr id="13" name="TextBox 12"/>
          <p:cNvSpPr txBox="1"/>
          <p:nvPr/>
        </p:nvSpPr>
        <p:spPr>
          <a:xfrm>
            <a:off x="2693769" y="2667295"/>
            <a:ext cx="803105" cy="369332"/>
          </a:xfrm>
          <a:prstGeom prst="rect">
            <a:avLst/>
          </a:prstGeom>
          <a:noFill/>
        </p:spPr>
        <p:txBody>
          <a:bodyPr wrap="none" rtlCol="0">
            <a:spAutoFit/>
          </a:bodyPr>
          <a:lstStyle/>
          <a:p>
            <a:r>
              <a:rPr lang="en-US" i="1" dirty="0">
                <a:solidFill>
                  <a:srgbClr val="1567B3"/>
                </a:solidFill>
                <a:effectLst>
                  <a:outerShdw blurRad="38100" dist="38100" dir="2700000" algn="tl">
                    <a:srgbClr val="000000">
                      <a:alpha val="43137"/>
                    </a:srgbClr>
                  </a:outerShdw>
                </a:effectLst>
              </a:rPr>
              <a:t>Before</a:t>
            </a:r>
          </a:p>
        </p:txBody>
      </p:sp>
      <p:sp>
        <p:nvSpPr>
          <p:cNvPr id="14" name="TextBox 13"/>
          <p:cNvSpPr txBox="1"/>
          <p:nvPr/>
        </p:nvSpPr>
        <p:spPr>
          <a:xfrm>
            <a:off x="8601890" y="2667295"/>
            <a:ext cx="658257" cy="369332"/>
          </a:xfrm>
          <a:prstGeom prst="rect">
            <a:avLst/>
          </a:prstGeom>
          <a:noFill/>
        </p:spPr>
        <p:txBody>
          <a:bodyPr wrap="none" rtlCol="0">
            <a:spAutoFit/>
          </a:bodyPr>
          <a:lstStyle/>
          <a:p>
            <a:r>
              <a:rPr lang="en-US" i="1" dirty="0">
                <a:solidFill>
                  <a:srgbClr val="1567B3"/>
                </a:solidFill>
                <a:effectLst>
                  <a:outerShdw blurRad="38100" dist="38100" dir="2700000" algn="tl">
                    <a:srgbClr val="000000">
                      <a:alpha val="43137"/>
                    </a:srgbClr>
                  </a:outerShdw>
                </a:effectLst>
              </a:rPr>
              <a:t>After</a:t>
            </a:r>
          </a:p>
        </p:txBody>
      </p:sp>
    </p:spTree>
    <p:extLst>
      <p:ext uri="{BB962C8B-B14F-4D97-AF65-F5344CB8AC3E}">
        <p14:creationId xmlns:p14="http://schemas.microsoft.com/office/powerpoint/2010/main" val="1421272414"/>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664795" y="2467326"/>
            <a:ext cx="803105"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1" u="none" strike="noStrike" kern="1200" cap="none" spc="0" normalizeH="0" baseline="0" noProof="0" dirty="0">
                <a:ln>
                  <a:noFill/>
                </a:ln>
                <a:solidFill>
                  <a:srgbClr val="1567B3"/>
                </a:solidFill>
                <a:effectLst>
                  <a:outerShdw blurRad="38100" dist="38100" dir="2700000" algn="tl">
                    <a:srgbClr val="000000">
                      <a:alpha val="43137"/>
                    </a:srgbClr>
                  </a:outerShdw>
                </a:effectLst>
                <a:uLnTx/>
                <a:uFillTx/>
                <a:latin typeface="Calibri" panose="020F0502020204030204"/>
                <a:ea typeface="+mn-ea"/>
                <a:cs typeface="+mn-cs"/>
              </a:rPr>
              <a:t>Before</a:t>
            </a:r>
          </a:p>
        </p:txBody>
      </p:sp>
      <p:sp>
        <p:nvSpPr>
          <p:cNvPr id="19" name="TextBox 18"/>
          <p:cNvSpPr txBox="1"/>
          <p:nvPr/>
        </p:nvSpPr>
        <p:spPr>
          <a:xfrm>
            <a:off x="8712657" y="2394425"/>
            <a:ext cx="658257"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1" u="none" strike="noStrike" kern="1200" cap="none" spc="0" normalizeH="0" baseline="0" noProof="0" dirty="0">
                <a:ln>
                  <a:noFill/>
                </a:ln>
                <a:solidFill>
                  <a:srgbClr val="1567B3"/>
                </a:solidFill>
                <a:effectLst>
                  <a:outerShdw blurRad="38100" dist="38100" dir="2700000" algn="tl">
                    <a:srgbClr val="000000">
                      <a:alpha val="43137"/>
                    </a:srgbClr>
                  </a:outerShdw>
                </a:effectLst>
                <a:uLnTx/>
                <a:uFillTx/>
                <a:latin typeface="Calibri" panose="020F0502020204030204"/>
                <a:ea typeface="+mn-ea"/>
                <a:cs typeface="+mn-cs"/>
              </a:rPr>
              <a:t>After</a:t>
            </a:r>
          </a:p>
        </p:txBody>
      </p:sp>
      <p:grpSp>
        <p:nvGrpSpPr>
          <p:cNvPr id="27" name="Group 26"/>
          <p:cNvGrpSpPr/>
          <p:nvPr/>
        </p:nvGrpSpPr>
        <p:grpSpPr>
          <a:xfrm>
            <a:off x="544979" y="3366580"/>
            <a:ext cx="5174207" cy="1545444"/>
            <a:chOff x="3225508" y="-772722"/>
            <a:chExt cx="5174207" cy="1545444"/>
          </a:xfrm>
        </p:grpSpPr>
        <p:sp>
          <p:nvSpPr>
            <p:cNvPr id="28" name="Rectangle 27"/>
            <p:cNvSpPr/>
            <p:nvPr/>
          </p:nvSpPr>
          <p:spPr>
            <a:xfrm>
              <a:off x="3225508" y="-772722"/>
              <a:ext cx="5174207" cy="1545444"/>
            </a:xfrm>
            <a:prstGeom prst="rect">
              <a:avLst/>
            </a:prstGeom>
            <a:solidFill>
              <a:srgbClr val="1567B3"/>
            </a:solidFill>
            <a:ln>
              <a:solidFill>
                <a:srgbClr val="1766B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Segoe UI"/>
                <a:ea typeface="+mn-ea"/>
                <a:cs typeface="+mn-cs"/>
              </a:endParaRPr>
            </a:p>
          </p:txBody>
        </p:sp>
        <p:sp>
          <p:nvSpPr>
            <p:cNvPr id="29" name="TextBox 28"/>
            <p:cNvSpPr txBox="1"/>
            <p:nvPr/>
          </p:nvSpPr>
          <p:spPr>
            <a:xfrm>
              <a:off x="3307878" y="-664394"/>
              <a:ext cx="3969292" cy="323165"/>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0" i="0" u="none" strike="noStrike" kern="1200" cap="none" spc="0" normalizeH="0" baseline="0" noProof="0">
                  <a:ln>
                    <a:noFill/>
                  </a:ln>
                  <a:solidFill>
                    <a:srgbClr val="FFFFFF"/>
                  </a:solidFill>
                  <a:effectLst/>
                  <a:uLnTx/>
                  <a:uFillTx/>
                  <a:latin typeface="Segoe UI Semilight" charset="0"/>
                  <a:ea typeface="Segoe UI Semilight" charset="0"/>
                  <a:cs typeface="Segoe UI Semilight" charset="0"/>
                </a:rPr>
                <a:t>Restart your device to finish installing updates</a:t>
              </a:r>
            </a:p>
          </p:txBody>
        </p:sp>
        <p:sp>
          <p:nvSpPr>
            <p:cNvPr id="30" name="TextBox 29"/>
            <p:cNvSpPr txBox="1"/>
            <p:nvPr/>
          </p:nvSpPr>
          <p:spPr>
            <a:xfrm>
              <a:off x="3307877" y="-365917"/>
              <a:ext cx="4878001" cy="630942"/>
            </a:xfrm>
            <a:prstGeom prst="rect">
              <a:avLst/>
            </a:prstGeom>
            <a:noFill/>
          </p:spPr>
          <p:txBody>
            <a:bodyPr wrap="square" rtlCol="0">
              <a:spAutoFit/>
            </a:bodyPr>
            <a:lstStyle/>
            <a:p>
              <a:pPr marL="0" marR="0" lvl="0" indent="0" algn="l" defTabSz="914400" rtl="0" eaLnBrk="1" fontAlgn="auto" latinLnBrk="0" hangingPunct="1">
                <a:lnSpc>
                  <a:spcPts val="1400"/>
                </a:lnSpc>
                <a:spcBef>
                  <a:spcPts val="0"/>
                </a:spcBef>
                <a:spcAft>
                  <a:spcPts val="0"/>
                </a:spcAft>
                <a:buClrTx/>
                <a:buSzTx/>
                <a:buFontTx/>
                <a:buNone/>
                <a:tabLst/>
                <a:defRPr/>
              </a:pPr>
              <a:r>
                <a:rPr kumimoji="0" lang="en-US" sz="980" b="0" i="0" u="none" strike="noStrike" kern="1200" cap="none" spc="0" normalizeH="0" baseline="0" noProof="0" dirty="0">
                  <a:ln>
                    <a:noFill/>
                  </a:ln>
                  <a:solidFill>
                    <a:srgbClr val="FFFFFF"/>
                  </a:solidFill>
                  <a:effectLst/>
                  <a:uLnTx/>
                  <a:uFillTx/>
                  <a:latin typeface="Segoe UI Semilight" charset="0"/>
                  <a:ea typeface="Segoe UI Semilight" charset="0"/>
                  <a:cs typeface="Segoe UI Semilight" charset="0"/>
                </a:rPr>
                <a:t>We tried but were unable to install updates outside of your active hours, so you’ll need to restart your device. You can restart now or schedule for a convenient time. Make sure you save your work before restarting.</a:t>
              </a:r>
            </a:p>
          </p:txBody>
        </p:sp>
        <p:grpSp>
          <p:nvGrpSpPr>
            <p:cNvPr id="31" name="Group 30"/>
            <p:cNvGrpSpPr/>
            <p:nvPr/>
          </p:nvGrpSpPr>
          <p:grpSpPr>
            <a:xfrm>
              <a:off x="5263756" y="380012"/>
              <a:ext cx="2931160" cy="230832"/>
              <a:chOff x="5263756" y="353118"/>
              <a:chExt cx="2931160" cy="230832"/>
            </a:xfrm>
          </p:grpSpPr>
          <p:grpSp>
            <p:nvGrpSpPr>
              <p:cNvPr id="32" name="Group 31"/>
              <p:cNvGrpSpPr/>
              <p:nvPr/>
            </p:nvGrpSpPr>
            <p:grpSpPr>
              <a:xfrm>
                <a:off x="7143356" y="353118"/>
                <a:ext cx="1051560" cy="230832"/>
                <a:chOff x="7331613" y="4223549"/>
                <a:chExt cx="1051560" cy="230832"/>
              </a:xfrm>
            </p:grpSpPr>
            <p:sp>
              <p:nvSpPr>
                <p:cNvPr id="39" name="Rectangle 38"/>
                <p:cNvSpPr/>
                <p:nvPr/>
              </p:nvSpPr>
              <p:spPr>
                <a:xfrm>
                  <a:off x="7331613" y="4225371"/>
                  <a:ext cx="1051560" cy="229010"/>
                </a:xfrm>
                <a:prstGeom prst="rect">
                  <a:avLst/>
                </a:prstGeom>
                <a:noFill/>
                <a:ln w="158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Segoe UI"/>
                    <a:ea typeface="+mn-ea"/>
                    <a:cs typeface="+mn-cs"/>
                  </a:endParaRPr>
                </a:p>
              </p:txBody>
            </p:sp>
            <p:sp>
              <p:nvSpPr>
                <p:cNvPr id="40" name="TextBox 39"/>
                <p:cNvSpPr txBox="1"/>
                <p:nvPr/>
              </p:nvSpPr>
              <p:spPr>
                <a:xfrm>
                  <a:off x="7349495" y="4223549"/>
                  <a:ext cx="1024640" cy="230832"/>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FFFFFF"/>
                      </a:solidFill>
                      <a:effectLst/>
                      <a:uLnTx/>
                      <a:uFillTx/>
                      <a:latin typeface="Segoe UI" charset="0"/>
                      <a:ea typeface="Segoe UI" charset="0"/>
                      <a:cs typeface="Segoe UI" charset="0"/>
                    </a:rPr>
                    <a:t>Remind me later</a:t>
                  </a:r>
                  <a:endParaRPr kumimoji="0" lang="en-US" sz="900" b="0" i="0" u="none" strike="noStrike" kern="1200" cap="none" spc="0" normalizeH="0" baseline="0" noProof="0">
                    <a:ln>
                      <a:noFill/>
                    </a:ln>
                    <a:solidFill>
                      <a:prstClr val="black"/>
                    </a:solidFill>
                    <a:effectLst/>
                    <a:uLnTx/>
                    <a:uFillTx/>
                    <a:latin typeface="Segoe UI" charset="0"/>
                    <a:ea typeface="Segoe UI" charset="0"/>
                    <a:cs typeface="Segoe UI" charset="0"/>
                  </a:endParaRPr>
                </a:p>
              </p:txBody>
            </p:sp>
          </p:grpSp>
          <p:grpSp>
            <p:nvGrpSpPr>
              <p:cNvPr id="33" name="Group 32"/>
              <p:cNvGrpSpPr/>
              <p:nvPr/>
            </p:nvGrpSpPr>
            <p:grpSpPr>
              <a:xfrm>
                <a:off x="6276581" y="353118"/>
                <a:ext cx="670819" cy="230832"/>
                <a:chOff x="6464838" y="4223549"/>
                <a:chExt cx="670819" cy="230832"/>
              </a:xfrm>
            </p:grpSpPr>
            <p:sp>
              <p:nvSpPr>
                <p:cNvPr id="37" name="Rectangle 36"/>
                <p:cNvSpPr/>
                <p:nvPr/>
              </p:nvSpPr>
              <p:spPr>
                <a:xfrm>
                  <a:off x="6464838" y="4225371"/>
                  <a:ext cx="670819" cy="229010"/>
                </a:xfrm>
                <a:prstGeom prst="rect">
                  <a:avLst/>
                </a:prstGeom>
                <a:solidFill>
                  <a:srgbClr val="1776D8"/>
                </a:solidFill>
                <a:ln w="158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Segoe UI"/>
                    <a:ea typeface="+mn-ea"/>
                    <a:cs typeface="+mn-cs"/>
                  </a:endParaRPr>
                </a:p>
              </p:txBody>
            </p:sp>
            <p:sp>
              <p:nvSpPr>
                <p:cNvPr id="38" name="TextBox 37"/>
                <p:cNvSpPr txBox="1"/>
                <p:nvPr/>
              </p:nvSpPr>
              <p:spPr>
                <a:xfrm>
                  <a:off x="6464838" y="4223549"/>
                  <a:ext cx="661975" cy="2308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FFFFFF"/>
                      </a:solidFill>
                      <a:effectLst/>
                      <a:uLnTx/>
                      <a:uFillTx/>
                      <a:latin typeface="Segoe UI" charset="0"/>
                      <a:ea typeface="Segoe UI" charset="0"/>
                      <a:cs typeface="Segoe UI" charset="0"/>
                    </a:rPr>
                    <a:t>Schedule</a:t>
                  </a:r>
                  <a:endParaRPr kumimoji="0" lang="en-US" sz="900" b="0" i="0" u="none" strike="noStrike" kern="1200" cap="none" spc="0" normalizeH="0" baseline="0" noProof="0">
                    <a:ln>
                      <a:noFill/>
                    </a:ln>
                    <a:solidFill>
                      <a:prstClr val="black"/>
                    </a:solidFill>
                    <a:effectLst/>
                    <a:uLnTx/>
                    <a:uFillTx/>
                    <a:latin typeface="Segoe UI" charset="0"/>
                    <a:ea typeface="Segoe UI" charset="0"/>
                    <a:cs typeface="Segoe UI" charset="0"/>
                  </a:endParaRPr>
                </a:p>
              </p:txBody>
            </p:sp>
          </p:grpSp>
          <p:grpSp>
            <p:nvGrpSpPr>
              <p:cNvPr id="34" name="Group 33"/>
              <p:cNvGrpSpPr/>
              <p:nvPr/>
            </p:nvGrpSpPr>
            <p:grpSpPr>
              <a:xfrm>
                <a:off x="5263756" y="353118"/>
                <a:ext cx="816869" cy="230832"/>
                <a:chOff x="5452013" y="4223549"/>
                <a:chExt cx="816869" cy="230832"/>
              </a:xfrm>
            </p:grpSpPr>
            <p:sp>
              <p:nvSpPr>
                <p:cNvPr id="35" name="Rectangle 34"/>
                <p:cNvSpPr/>
                <p:nvPr/>
              </p:nvSpPr>
              <p:spPr>
                <a:xfrm>
                  <a:off x="5452013" y="4225371"/>
                  <a:ext cx="816869" cy="229010"/>
                </a:xfrm>
                <a:prstGeom prst="rect">
                  <a:avLst/>
                </a:prstGeom>
                <a:noFill/>
                <a:ln w="158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Segoe UI"/>
                    <a:ea typeface="+mn-ea"/>
                    <a:cs typeface="+mn-cs"/>
                  </a:endParaRPr>
                </a:p>
              </p:txBody>
            </p:sp>
            <p:sp>
              <p:nvSpPr>
                <p:cNvPr id="36" name="TextBox 35"/>
                <p:cNvSpPr txBox="1"/>
                <p:nvPr/>
              </p:nvSpPr>
              <p:spPr>
                <a:xfrm>
                  <a:off x="5452013" y="4223549"/>
                  <a:ext cx="816869" cy="2308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FFFFFF"/>
                      </a:solidFill>
                      <a:effectLst/>
                      <a:uLnTx/>
                      <a:uFillTx/>
                      <a:latin typeface="Segoe UI" charset="0"/>
                      <a:ea typeface="Segoe UI" charset="0"/>
                      <a:cs typeface="Segoe UI" charset="0"/>
                    </a:rPr>
                    <a:t>Restart now</a:t>
                  </a:r>
                  <a:endParaRPr kumimoji="0" lang="en-US" sz="900" b="0" i="0" u="none" strike="noStrike" kern="1200" cap="none" spc="0" normalizeH="0" baseline="0" noProof="0">
                    <a:ln>
                      <a:noFill/>
                    </a:ln>
                    <a:solidFill>
                      <a:prstClr val="black"/>
                    </a:solidFill>
                    <a:effectLst/>
                    <a:uLnTx/>
                    <a:uFillTx/>
                    <a:latin typeface="Segoe UI" charset="0"/>
                    <a:ea typeface="Segoe UI" charset="0"/>
                    <a:cs typeface="Segoe UI" charset="0"/>
                  </a:endParaRPr>
                </a:p>
              </p:txBody>
            </p:sp>
          </p:grpSp>
        </p:grpSp>
      </p:grpSp>
      <p:grpSp>
        <p:nvGrpSpPr>
          <p:cNvPr id="3" name="Group 2"/>
          <p:cNvGrpSpPr/>
          <p:nvPr/>
        </p:nvGrpSpPr>
        <p:grpSpPr>
          <a:xfrm>
            <a:off x="6377793" y="3334941"/>
            <a:ext cx="5327984" cy="1577083"/>
            <a:chOff x="6641409" y="2906568"/>
            <a:chExt cx="5327984" cy="1577083"/>
          </a:xfrm>
        </p:grpSpPr>
        <p:grpSp>
          <p:nvGrpSpPr>
            <p:cNvPr id="2" name="Group 1"/>
            <p:cNvGrpSpPr/>
            <p:nvPr/>
          </p:nvGrpSpPr>
          <p:grpSpPr>
            <a:xfrm>
              <a:off x="6641409" y="2906568"/>
              <a:ext cx="5327984" cy="1577083"/>
              <a:chOff x="6641409" y="2906568"/>
              <a:chExt cx="5327984" cy="1577083"/>
            </a:xfrm>
          </p:grpSpPr>
          <p:pic>
            <p:nvPicPr>
              <p:cNvPr id="11" name="Picture 10"/>
              <p:cNvPicPr>
                <a:picLocks noChangeAspect="1"/>
              </p:cNvPicPr>
              <p:nvPr/>
            </p:nvPicPr>
            <p:blipFill>
              <a:blip r:embed="rId3"/>
              <a:stretch>
                <a:fillRect/>
              </a:stretch>
            </p:blipFill>
            <p:spPr>
              <a:xfrm>
                <a:off x="6641409" y="2906568"/>
                <a:ext cx="5327984" cy="1577083"/>
              </a:xfrm>
              <a:prstGeom prst="rect">
                <a:avLst/>
              </a:prstGeom>
            </p:spPr>
          </p:pic>
          <p:sp>
            <p:nvSpPr>
              <p:cNvPr id="13" name="TextBox 12"/>
              <p:cNvSpPr txBox="1"/>
              <p:nvPr/>
            </p:nvSpPr>
            <p:spPr>
              <a:xfrm>
                <a:off x="6834401" y="3026554"/>
                <a:ext cx="4980785" cy="1061829"/>
              </a:xfrm>
              <a:prstGeom prst="rect">
                <a:avLst/>
              </a:prstGeom>
              <a:solidFill>
                <a:srgbClr val="1567B3"/>
              </a:solidFill>
            </p:spPr>
            <p:txBody>
              <a:bodyPr wrap="square" rtlCol="0">
                <a:spAutoFit/>
              </a:bodyPr>
              <a:lstStyle/>
              <a:p>
                <a:r>
                  <a:rPr lang="en-US" sz="1600" dirty="0">
                    <a:solidFill>
                      <a:schemeClr val="bg1">
                        <a:lumMod val="95000"/>
                      </a:schemeClr>
                    </a:solidFill>
                  </a:rPr>
                  <a:t>We’ve got an update for you</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500" b="0" i="0" u="none" strike="noStrike" kern="1200" cap="none" spc="0" normalizeH="0" baseline="0" noProof="0" dirty="0">
                  <a:ln>
                    <a:noFill/>
                  </a:ln>
                  <a:solidFill>
                    <a:prstClr val="white">
                      <a:lumMod val="95000"/>
                    </a:prstClr>
                  </a:solidFill>
                  <a:effectLst/>
                  <a:uLnTx/>
                  <a:uFillTx/>
                  <a:latin typeface="Calibri" panose="020F0502020204030204"/>
                  <a:ea typeface="+mn-ea"/>
                  <a:cs typeface="+mn-cs"/>
                </a:endParaRPr>
              </a:p>
              <a:p>
                <a:r>
                  <a:rPr lang="en-US" sz="1050" dirty="0">
                    <a:solidFill>
                      <a:schemeClr val="bg1"/>
                    </a:solidFill>
                  </a:rPr>
                  <a:t>Windows is a service and updates are a normal part of keeping it running smoothly. We need your help installing this one.</a:t>
                </a:r>
              </a:p>
              <a:p>
                <a:r>
                  <a:rPr lang="en-US" sz="1050" dirty="0">
                    <a:solidFill>
                      <a:schemeClr val="bg1"/>
                    </a:solidFill>
                  </a:rPr>
                  <a:t>Ready? Restart now. Not ready? Pick a time that works for you.</a:t>
                </a:r>
              </a:p>
              <a:p>
                <a:endParaRPr lang="en-US" sz="1050" dirty="0">
                  <a:solidFill>
                    <a:schemeClr val="bg1"/>
                  </a:solidFill>
                </a:endParaRPr>
              </a:p>
            </p:txBody>
          </p:sp>
          <p:grpSp>
            <p:nvGrpSpPr>
              <p:cNvPr id="14" name="Group 13"/>
              <p:cNvGrpSpPr/>
              <p:nvPr/>
            </p:nvGrpSpPr>
            <p:grpSpPr>
              <a:xfrm>
                <a:off x="9692197" y="4052157"/>
                <a:ext cx="990531" cy="240107"/>
                <a:chOff x="6780943" y="3400745"/>
                <a:chExt cx="1032553" cy="241085"/>
              </a:xfrm>
            </p:grpSpPr>
            <p:sp>
              <p:nvSpPr>
                <p:cNvPr id="24" name="TextBox 23"/>
                <p:cNvSpPr txBox="1"/>
                <p:nvPr/>
              </p:nvSpPr>
              <p:spPr>
                <a:xfrm>
                  <a:off x="6838701" y="3400745"/>
                  <a:ext cx="974795" cy="23177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solidFill>
                        <a:prstClr val="white"/>
                      </a:solidFill>
                      <a:latin typeface="Segoe UI Semibold" panose="020B0702040204020203" pitchFamily="34" charset="0"/>
                      <a:cs typeface="Segoe UI Semibold" panose="020B0702040204020203" pitchFamily="34" charset="0"/>
                    </a:rPr>
                    <a:t>Pick a</a:t>
                  </a:r>
                  <a:r>
                    <a:rPr kumimoji="0" lang="en-US" sz="900" b="0" i="0" u="none" strike="noStrike" kern="1200" cap="none" spc="0" normalizeH="0" baseline="0" noProof="0" dirty="0">
                      <a:ln>
                        <a:noFill/>
                      </a:ln>
                      <a:solidFill>
                        <a:prstClr val="white"/>
                      </a:solidFill>
                      <a:effectLst/>
                      <a:uLnTx/>
                      <a:uFillTx/>
                      <a:latin typeface="Calibri Light" panose="020F0302020204030204"/>
                      <a:ea typeface="+mn-ea"/>
                      <a:cs typeface="+mn-cs"/>
                    </a:rPr>
                    <a:t> </a:t>
                  </a:r>
                  <a:r>
                    <a:rPr kumimoji="0" lang="en-US" sz="900" b="0" i="0" u="none" strike="noStrike" kern="1200" cap="none" spc="0" normalizeH="0" baseline="0" noProof="0" dirty="0">
                      <a:ln>
                        <a:noFill/>
                      </a:ln>
                      <a:solidFill>
                        <a:prstClr val="white"/>
                      </a:solidFill>
                      <a:effectLst/>
                      <a:uLnTx/>
                      <a:uFillTx/>
                      <a:latin typeface="Segoe UI Semibold" panose="020B0702040204020203" pitchFamily="34" charset="0"/>
                      <a:ea typeface="+mn-ea"/>
                      <a:cs typeface="Segoe UI Semibold" panose="020B0702040204020203" pitchFamily="34" charset="0"/>
                    </a:rPr>
                    <a:t>time</a:t>
                  </a:r>
                </a:p>
              </p:txBody>
            </p:sp>
            <p:sp>
              <p:nvSpPr>
                <p:cNvPr id="25" name="Rectangle 24"/>
                <p:cNvSpPr/>
                <p:nvPr/>
              </p:nvSpPr>
              <p:spPr>
                <a:xfrm>
                  <a:off x="6780943" y="3405883"/>
                  <a:ext cx="1032553" cy="235947"/>
                </a:xfrm>
                <a:prstGeom prst="rect">
                  <a:avLst/>
                </a:pr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nvGrpSpPr>
              <p:cNvPr id="15" name="Group 14"/>
              <p:cNvGrpSpPr/>
              <p:nvPr/>
            </p:nvGrpSpPr>
            <p:grpSpPr>
              <a:xfrm>
                <a:off x="8597979" y="4056795"/>
                <a:ext cx="908425" cy="245232"/>
                <a:chOff x="6780942" y="3400741"/>
                <a:chExt cx="1032556" cy="241095"/>
              </a:xfrm>
            </p:grpSpPr>
            <p:sp>
              <p:nvSpPr>
                <p:cNvPr id="22" name="TextBox 21"/>
                <p:cNvSpPr txBox="1"/>
                <p:nvPr/>
              </p:nvSpPr>
              <p:spPr>
                <a:xfrm>
                  <a:off x="6838704" y="3400741"/>
                  <a:ext cx="974794" cy="22693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white"/>
                      </a:solidFill>
                      <a:effectLst/>
                      <a:uLnTx/>
                      <a:uFillTx/>
                      <a:latin typeface="Segoe UI Semibold" panose="020B0702040204020203" pitchFamily="34" charset="0"/>
                      <a:ea typeface="+mn-ea"/>
                      <a:cs typeface="Segoe UI Semibold" panose="020B0702040204020203" pitchFamily="34" charset="0"/>
                    </a:rPr>
                    <a:t>Restart now</a:t>
                  </a:r>
                </a:p>
              </p:txBody>
            </p:sp>
            <p:sp>
              <p:nvSpPr>
                <p:cNvPr id="23" name="Rectangle 22"/>
                <p:cNvSpPr/>
                <p:nvPr/>
              </p:nvSpPr>
              <p:spPr>
                <a:xfrm>
                  <a:off x="6780942" y="3405889"/>
                  <a:ext cx="1032553" cy="235947"/>
                </a:xfrm>
                <a:prstGeom prst="rect">
                  <a:avLst/>
                </a:pr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grpSp>
          <p:nvGrpSpPr>
            <p:cNvPr id="42" name="Group 41"/>
            <p:cNvGrpSpPr/>
            <p:nvPr/>
          </p:nvGrpSpPr>
          <p:grpSpPr>
            <a:xfrm>
              <a:off x="10838542" y="4047519"/>
              <a:ext cx="990531" cy="240107"/>
              <a:chOff x="6780943" y="3400745"/>
              <a:chExt cx="1032553" cy="241085"/>
            </a:xfrm>
          </p:grpSpPr>
          <p:sp>
            <p:nvSpPr>
              <p:cNvPr id="43" name="TextBox 42"/>
              <p:cNvSpPr txBox="1"/>
              <p:nvPr/>
            </p:nvSpPr>
            <p:spPr>
              <a:xfrm>
                <a:off x="6838701" y="3400745"/>
                <a:ext cx="974795" cy="23177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solidFill>
                      <a:prstClr val="white"/>
                    </a:solidFill>
                    <a:latin typeface="Segoe UI Semibold" panose="020B0702040204020203" pitchFamily="34" charset="0"/>
                    <a:cs typeface="Segoe UI Semibold" panose="020B0702040204020203" pitchFamily="34" charset="0"/>
                  </a:rPr>
                  <a:t>Snooze</a:t>
                </a:r>
                <a:endParaRPr kumimoji="0" lang="en-US" sz="900" b="0" i="0" u="none" strike="noStrike" kern="1200" cap="none" spc="0" normalizeH="0" baseline="0" noProof="0" dirty="0">
                  <a:ln>
                    <a:noFill/>
                  </a:ln>
                  <a:solidFill>
                    <a:prstClr val="white"/>
                  </a:solidFill>
                  <a:effectLst/>
                  <a:uLnTx/>
                  <a:uFillTx/>
                  <a:latin typeface="Segoe UI Semibold" panose="020B0702040204020203" pitchFamily="34" charset="0"/>
                  <a:ea typeface="+mn-ea"/>
                  <a:cs typeface="Segoe UI Semibold" panose="020B0702040204020203" pitchFamily="34" charset="0"/>
                </a:endParaRPr>
              </a:p>
            </p:txBody>
          </p:sp>
          <p:sp>
            <p:nvSpPr>
              <p:cNvPr id="44" name="Rectangle 43"/>
              <p:cNvSpPr/>
              <p:nvPr/>
            </p:nvSpPr>
            <p:spPr>
              <a:xfrm>
                <a:off x="6780943" y="3405883"/>
                <a:ext cx="1032553" cy="235947"/>
              </a:xfrm>
              <a:prstGeom prst="rect">
                <a:avLst/>
              </a:pr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sp>
        <p:nvSpPr>
          <p:cNvPr id="45" name="TextBox 44"/>
          <p:cNvSpPr txBox="1"/>
          <p:nvPr/>
        </p:nvSpPr>
        <p:spPr>
          <a:xfrm>
            <a:off x="627348" y="247154"/>
            <a:ext cx="9334302" cy="1846659"/>
          </a:xfrm>
          <a:prstGeom prst="rect">
            <a:avLst/>
          </a:prstGeom>
          <a:noFill/>
        </p:spPr>
        <p:txBody>
          <a:bodyPr wrap="square" rtlCol="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lang="en-US" sz="4400" dirty="0">
                <a:solidFill>
                  <a:schemeClr val="accent1"/>
                </a:solidFill>
                <a:latin typeface="+mj-lt"/>
                <a:ea typeface="+mj-ea"/>
                <a:cs typeface="+mj-cs"/>
              </a:rPr>
              <a:t>“Engaged restart” message 1 </a:t>
            </a:r>
          </a:p>
          <a:p>
            <a:endParaRPr lang="en-US" dirty="0"/>
          </a:p>
          <a:p>
            <a:endParaRPr lang="en-US" dirty="0">
              <a:solidFill>
                <a:schemeClr val="bg2">
                  <a:lumMod val="25000"/>
                </a:schemeClr>
              </a:solidFill>
            </a:endParaRPr>
          </a:p>
          <a:p>
            <a:r>
              <a:rPr lang="en-US" dirty="0">
                <a:solidFill>
                  <a:schemeClr val="bg2">
                    <a:lumMod val="25000"/>
                  </a:schemeClr>
                </a:solidFill>
              </a:rPr>
              <a:t>If we tried to update but couldn’t because the customer’s PC was asleep, we show this message:</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a:ln>
                <a:noFill/>
              </a:ln>
              <a:solidFill>
                <a:prstClr val="black">
                  <a:lumMod val="65000"/>
                  <a:lumOff val="35000"/>
                </a:prstClr>
              </a:solidFill>
              <a:effectLst/>
              <a:uLnTx/>
              <a:uFillTx/>
              <a:latin typeface="Segoe UI"/>
              <a:ea typeface="+mn-ea"/>
              <a:cs typeface="+mn-cs"/>
            </a:endParaRPr>
          </a:p>
        </p:txBody>
      </p:sp>
    </p:spTree>
    <p:extLst>
      <p:ext uri="{BB962C8B-B14F-4D97-AF65-F5344CB8AC3E}">
        <p14:creationId xmlns:p14="http://schemas.microsoft.com/office/powerpoint/2010/main" val="1740978874"/>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590108" y="2464836"/>
            <a:ext cx="803105"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1" u="none" strike="noStrike" kern="1200" cap="none" spc="0" normalizeH="0" baseline="0" noProof="0" dirty="0">
                <a:ln>
                  <a:noFill/>
                </a:ln>
                <a:solidFill>
                  <a:srgbClr val="1567B3"/>
                </a:solidFill>
                <a:effectLst>
                  <a:outerShdw blurRad="38100" dist="38100" dir="2700000" algn="tl">
                    <a:srgbClr val="000000">
                      <a:alpha val="43137"/>
                    </a:srgbClr>
                  </a:outerShdw>
                </a:effectLst>
                <a:uLnTx/>
                <a:uFillTx/>
                <a:latin typeface="Calibri" panose="020F0502020204030204"/>
                <a:ea typeface="+mn-ea"/>
                <a:cs typeface="+mn-cs"/>
              </a:rPr>
              <a:t>Before</a:t>
            </a:r>
          </a:p>
        </p:txBody>
      </p:sp>
      <p:sp>
        <p:nvSpPr>
          <p:cNvPr id="19" name="TextBox 18"/>
          <p:cNvSpPr txBox="1"/>
          <p:nvPr/>
        </p:nvSpPr>
        <p:spPr>
          <a:xfrm>
            <a:off x="8679706" y="2464836"/>
            <a:ext cx="658257"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1" u="none" strike="noStrike" kern="1200" cap="none" spc="0" normalizeH="0" baseline="0" noProof="0" dirty="0">
                <a:ln>
                  <a:noFill/>
                </a:ln>
                <a:solidFill>
                  <a:srgbClr val="1567B3"/>
                </a:solidFill>
                <a:effectLst>
                  <a:outerShdw blurRad="38100" dist="38100" dir="2700000" algn="tl">
                    <a:srgbClr val="000000">
                      <a:alpha val="43137"/>
                    </a:srgbClr>
                  </a:outerShdw>
                </a:effectLst>
                <a:uLnTx/>
                <a:uFillTx/>
                <a:latin typeface="Calibri" panose="020F0502020204030204"/>
                <a:ea typeface="+mn-ea"/>
                <a:cs typeface="+mn-cs"/>
              </a:rPr>
              <a:t>After</a:t>
            </a:r>
          </a:p>
        </p:txBody>
      </p:sp>
      <p:grpSp>
        <p:nvGrpSpPr>
          <p:cNvPr id="27" name="Group 26"/>
          <p:cNvGrpSpPr/>
          <p:nvPr/>
        </p:nvGrpSpPr>
        <p:grpSpPr>
          <a:xfrm>
            <a:off x="544979" y="3341865"/>
            <a:ext cx="5174207" cy="1545444"/>
            <a:chOff x="3225508" y="-772722"/>
            <a:chExt cx="5174207" cy="1545444"/>
          </a:xfrm>
        </p:grpSpPr>
        <p:sp>
          <p:nvSpPr>
            <p:cNvPr id="28" name="Rectangle 27"/>
            <p:cNvSpPr/>
            <p:nvPr/>
          </p:nvSpPr>
          <p:spPr>
            <a:xfrm>
              <a:off x="3225508" y="-772722"/>
              <a:ext cx="5174207" cy="1545444"/>
            </a:xfrm>
            <a:prstGeom prst="rect">
              <a:avLst/>
            </a:prstGeom>
            <a:solidFill>
              <a:srgbClr val="1567B3"/>
            </a:solidFill>
            <a:ln>
              <a:solidFill>
                <a:srgbClr val="1766B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Segoe UI"/>
                <a:ea typeface="+mn-ea"/>
                <a:cs typeface="+mn-cs"/>
              </a:endParaRPr>
            </a:p>
          </p:txBody>
        </p:sp>
        <p:sp>
          <p:nvSpPr>
            <p:cNvPr id="29" name="TextBox 28"/>
            <p:cNvSpPr txBox="1"/>
            <p:nvPr/>
          </p:nvSpPr>
          <p:spPr>
            <a:xfrm>
              <a:off x="3307878" y="-664394"/>
              <a:ext cx="3969292" cy="323165"/>
            </a:xfrm>
            <a:prstGeom prst="rect">
              <a:avLst/>
            </a:prstGeom>
            <a:noFill/>
          </p:spPr>
          <p:txBody>
            <a:bodyPr wrap="none" rtlCol="0">
              <a:spAutoFit/>
            </a:bodyPr>
            <a:lstStyle/>
            <a:p>
              <a:pPr lvl="0">
                <a:defRPr/>
              </a:pPr>
              <a:r>
                <a:rPr lang="en-US" sz="1500" dirty="0">
                  <a:solidFill>
                    <a:srgbClr val="FFFFFF"/>
                  </a:solidFill>
                  <a:latin typeface="Segoe UI Semilight" charset="0"/>
                  <a:ea typeface="Segoe UI Semilight" charset="0"/>
                  <a:cs typeface="Segoe UI Semilight" charset="0"/>
                </a:rPr>
                <a:t>Restart to keep your device running smoothly</a:t>
              </a:r>
            </a:p>
          </p:txBody>
        </p:sp>
        <p:sp>
          <p:nvSpPr>
            <p:cNvPr id="30" name="TextBox 29"/>
            <p:cNvSpPr txBox="1"/>
            <p:nvPr/>
          </p:nvSpPr>
          <p:spPr>
            <a:xfrm>
              <a:off x="3307877" y="-365917"/>
              <a:ext cx="4878001" cy="630942"/>
            </a:xfrm>
            <a:prstGeom prst="rect">
              <a:avLst/>
            </a:prstGeom>
            <a:noFill/>
          </p:spPr>
          <p:txBody>
            <a:bodyPr wrap="square" rtlCol="0">
              <a:spAutoFit/>
            </a:bodyPr>
            <a:lstStyle/>
            <a:p>
              <a:pPr lvl="0">
                <a:lnSpc>
                  <a:spcPts val="1400"/>
                </a:lnSpc>
                <a:defRPr/>
              </a:pPr>
              <a:r>
                <a:rPr lang="en-US" sz="980" dirty="0">
                  <a:solidFill>
                    <a:srgbClr val="FFFFFF"/>
                  </a:solidFill>
                  <a:latin typeface="Segoe UI Semilight" charset="0"/>
                  <a:ea typeface="Segoe UI Semilight" charset="0"/>
                  <a:cs typeface="Segoe UI Semilight" charset="0"/>
                </a:rPr>
                <a:t>To ensure your device is up to date, you need to restart to install the latest updates. You can choose to restart now or schedule for a convenient time. Make sure you save your work before restarting.</a:t>
              </a:r>
            </a:p>
          </p:txBody>
        </p:sp>
        <p:grpSp>
          <p:nvGrpSpPr>
            <p:cNvPr id="31" name="Group 30"/>
            <p:cNvGrpSpPr/>
            <p:nvPr/>
          </p:nvGrpSpPr>
          <p:grpSpPr>
            <a:xfrm>
              <a:off x="5263756" y="380012"/>
              <a:ext cx="2931160" cy="230832"/>
              <a:chOff x="5263756" y="353118"/>
              <a:chExt cx="2931160" cy="230832"/>
            </a:xfrm>
          </p:grpSpPr>
          <p:grpSp>
            <p:nvGrpSpPr>
              <p:cNvPr id="32" name="Group 31"/>
              <p:cNvGrpSpPr/>
              <p:nvPr/>
            </p:nvGrpSpPr>
            <p:grpSpPr>
              <a:xfrm>
                <a:off x="7143356" y="353118"/>
                <a:ext cx="1051560" cy="230832"/>
                <a:chOff x="7331613" y="4223549"/>
                <a:chExt cx="1051560" cy="230832"/>
              </a:xfrm>
            </p:grpSpPr>
            <p:sp>
              <p:nvSpPr>
                <p:cNvPr id="39" name="Rectangle 38"/>
                <p:cNvSpPr/>
                <p:nvPr/>
              </p:nvSpPr>
              <p:spPr>
                <a:xfrm>
                  <a:off x="7331613" y="4225371"/>
                  <a:ext cx="1051560" cy="229010"/>
                </a:xfrm>
                <a:prstGeom prst="rect">
                  <a:avLst/>
                </a:prstGeom>
                <a:noFill/>
                <a:ln w="158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Segoe UI"/>
                    <a:ea typeface="+mn-ea"/>
                    <a:cs typeface="+mn-cs"/>
                  </a:endParaRPr>
                </a:p>
              </p:txBody>
            </p:sp>
            <p:sp>
              <p:nvSpPr>
                <p:cNvPr id="40" name="TextBox 39"/>
                <p:cNvSpPr txBox="1"/>
                <p:nvPr/>
              </p:nvSpPr>
              <p:spPr>
                <a:xfrm>
                  <a:off x="7349495" y="4223549"/>
                  <a:ext cx="1024640" cy="230832"/>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FFFFFF"/>
                      </a:solidFill>
                      <a:effectLst/>
                      <a:uLnTx/>
                      <a:uFillTx/>
                      <a:latin typeface="Segoe UI" charset="0"/>
                      <a:ea typeface="Segoe UI" charset="0"/>
                      <a:cs typeface="Segoe UI" charset="0"/>
                    </a:rPr>
                    <a:t>Remind me later</a:t>
                  </a:r>
                  <a:endParaRPr kumimoji="0" lang="en-US" sz="900" b="0" i="0" u="none" strike="noStrike" kern="1200" cap="none" spc="0" normalizeH="0" baseline="0" noProof="0">
                    <a:ln>
                      <a:noFill/>
                    </a:ln>
                    <a:solidFill>
                      <a:prstClr val="black"/>
                    </a:solidFill>
                    <a:effectLst/>
                    <a:uLnTx/>
                    <a:uFillTx/>
                    <a:latin typeface="Segoe UI" charset="0"/>
                    <a:ea typeface="Segoe UI" charset="0"/>
                    <a:cs typeface="Segoe UI" charset="0"/>
                  </a:endParaRPr>
                </a:p>
              </p:txBody>
            </p:sp>
          </p:grpSp>
          <p:grpSp>
            <p:nvGrpSpPr>
              <p:cNvPr id="33" name="Group 32"/>
              <p:cNvGrpSpPr/>
              <p:nvPr/>
            </p:nvGrpSpPr>
            <p:grpSpPr>
              <a:xfrm>
                <a:off x="6276581" y="353118"/>
                <a:ext cx="670819" cy="230832"/>
                <a:chOff x="6464838" y="4223549"/>
                <a:chExt cx="670819" cy="230832"/>
              </a:xfrm>
            </p:grpSpPr>
            <p:sp>
              <p:nvSpPr>
                <p:cNvPr id="37" name="Rectangle 36"/>
                <p:cNvSpPr/>
                <p:nvPr/>
              </p:nvSpPr>
              <p:spPr>
                <a:xfrm>
                  <a:off x="6464838" y="4225371"/>
                  <a:ext cx="670819" cy="229010"/>
                </a:xfrm>
                <a:prstGeom prst="rect">
                  <a:avLst/>
                </a:prstGeom>
                <a:solidFill>
                  <a:srgbClr val="1776D8"/>
                </a:solidFill>
                <a:ln w="158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Segoe UI"/>
                    <a:ea typeface="+mn-ea"/>
                    <a:cs typeface="+mn-cs"/>
                  </a:endParaRPr>
                </a:p>
              </p:txBody>
            </p:sp>
            <p:sp>
              <p:nvSpPr>
                <p:cNvPr id="38" name="TextBox 37"/>
                <p:cNvSpPr txBox="1"/>
                <p:nvPr/>
              </p:nvSpPr>
              <p:spPr>
                <a:xfrm>
                  <a:off x="6464838" y="4223549"/>
                  <a:ext cx="661975" cy="2308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FFFFFF"/>
                      </a:solidFill>
                      <a:effectLst/>
                      <a:uLnTx/>
                      <a:uFillTx/>
                      <a:latin typeface="Segoe UI" charset="0"/>
                      <a:ea typeface="Segoe UI" charset="0"/>
                      <a:cs typeface="Segoe UI" charset="0"/>
                    </a:rPr>
                    <a:t>Schedule</a:t>
                  </a:r>
                  <a:endParaRPr kumimoji="0" lang="en-US" sz="900" b="0" i="0" u="none" strike="noStrike" kern="1200" cap="none" spc="0" normalizeH="0" baseline="0" noProof="0">
                    <a:ln>
                      <a:noFill/>
                    </a:ln>
                    <a:solidFill>
                      <a:prstClr val="black"/>
                    </a:solidFill>
                    <a:effectLst/>
                    <a:uLnTx/>
                    <a:uFillTx/>
                    <a:latin typeface="Segoe UI" charset="0"/>
                    <a:ea typeface="Segoe UI" charset="0"/>
                    <a:cs typeface="Segoe UI" charset="0"/>
                  </a:endParaRPr>
                </a:p>
              </p:txBody>
            </p:sp>
          </p:grpSp>
          <p:grpSp>
            <p:nvGrpSpPr>
              <p:cNvPr id="34" name="Group 33"/>
              <p:cNvGrpSpPr/>
              <p:nvPr/>
            </p:nvGrpSpPr>
            <p:grpSpPr>
              <a:xfrm>
                <a:off x="5263756" y="353118"/>
                <a:ext cx="816869" cy="230832"/>
                <a:chOff x="5452013" y="4223549"/>
                <a:chExt cx="816869" cy="230832"/>
              </a:xfrm>
            </p:grpSpPr>
            <p:sp>
              <p:nvSpPr>
                <p:cNvPr id="35" name="Rectangle 34"/>
                <p:cNvSpPr/>
                <p:nvPr/>
              </p:nvSpPr>
              <p:spPr>
                <a:xfrm>
                  <a:off x="5452013" y="4225371"/>
                  <a:ext cx="816869" cy="229010"/>
                </a:xfrm>
                <a:prstGeom prst="rect">
                  <a:avLst/>
                </a:prstGeom>
                <a:noFill/>
                <a:ln w="158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Segoe UI"/>
                    <a:ea typeface="+mn-ea"/>
                    <a:cs typeface="+mn-cs"/>
                  </a:endParaRPr>
                </a:p>
              </p:txBody>
            </p:sp>
            <p:sp>
              <p:nvSpPr>
                <p:cNvPr id="36" name="TextBox 35"/>
                <p:cNvSpPr txBox="1"/>
                <p:nvPr/>
              </p:nvSpPr>
              <p:spPr>
                <a:xfrm>
                  <a:off x="5452013" y="4223549"/>
                  <a:ext cx="816869" cy="2308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FFFFFF"/>
                      </a:solidFill>
                      <a:effectLst/>
                      <a:uLnTx/>
                      <a:uFillTx/>
                      <a:latin typeface="Segoe UI" charset="0"/>
                      <a:ea typeface="Segoe UI" charset="0"/>
                      <a:cs typeface="Segoe UI" charset="0"/>
                    </a:rPr>
                    <a:t>Restart now</a:t>
                  </a:r>
                  <a:endParaRPr kumimoji="0" lang="en-US" sz="900" b="0" i="0" u="none" strike="noStrike" kern="1200" cap="none" spc="0" normalizeH="0" baseline="0" noProof="0">
                    <a:ln>
                      <a:noFill/>
                    </a:ln>
                    <a:solidFill>
                      <a:prstClr val="black"/>
                    </a:solidFill>
                    <a:effectLst/>
                    <a:uLnTx/>
                    <a:uFillTx/>
                    <a:latin typeface="Segoe UI" charset="0"/>
                    <a:ea typeface="Segoe UI" charset="0"/>
                    <a:cs typeface="Segoe UI" charset="0"/>
                  </a:endParaRPr>
                </a:p>
              </p:txBody>
            </p:sp>
          </p:grpSp>
        </p:grpSp>
      </p:grpSp>
      <p:grpSp>
        <p:nvGrpSpPr>
          <p:cNvPr id="3" name="Group 2"/>
          <p:cNvGrpSpPr/>
          <p:nvPr/>
        </p:nvGrpSpPr>
        <p:grpSpPr>
          <a:xfrm>
            <a:off x="6344842" y="3341865"/>
            <a:ext cx="5327984" cy="1577083"/>
            <a:chOff x="6641408" y="2938207"/>
            <a:chExt cx="5327984" cy="1577083"/>
          </a:xfrm>
        </p:grpSpPr>
        <p:grpSp>
          <p:nvGrpSpPr>
            <p:cNvPr id="2" name="Group 1"/>
            <p:cNvGrpSpPr/>
            <p:nvPr/>
          </p:nvGrpSpPr>
          <p:grpSpPr>
            <a:xfrm>
              <a:off x="6641408" y="2938207"/>
              <a:ext cx="5327984" cy="1577083"/>
              <a:chOff x="6641408" y="2938207"/>
              <a:chExt cx="5327984" cy="1577083"/>
            </a:xfrm>
          </p:grpSpPr>
          <p:pic>
            <p:nvPicPr>
              <p:cNvPr id="11" name="Picture 10"/>
              <p:cNvPicPr>
                <a:picLocks noChangeAspect="1"/>
              </p:cNvPicPr>
              <p:nvPr/>
            </p:nvPicPr>
            <p:blipFill>
              <a:blip r:embed="rId2"/>
              <a:stretch>
                <a:fillRect/>
              </a:stretch>
            </p:blipFill>
            <p:spPr>
              <a:xfrm>
                <a:off x="6641408" y="2938207"/>
                <a:ext cx="5327984" cy="1577083"/>
              </a:xfrm>
              <a:prstGeom prst="rect">
                <a:avLst/>
              </a:prstGeom>
            </p:spPr>
          </p:pic>
          <p:sp>
            <p:nvSpPr>
              <p:cNvPr id="13" name="TextBox 12"/>
              <p:cNvSpPr txBox="1"/>
              <p:nvPr/>
            </p:nvSpPr>
            <p:spPr>
              <a:xfrm>
                <a:off x="6834401" y="3026554"/>
                <a:ext cx="5052799" cy="1061829"/>
              </a:xfrm>
              <a:prstGeom prst="rect">
                <a:avLst/>
              </a:prstGeom>
              <a:solidFill>
                <a:srgbClr val="1567B3"/>
              </a:solidFill>
            </p:spPr>
            <p:txBody>
              <a:bodyPr wrap="square" rtlCol="0">
                <a:spAutoFit/>
              </a:bodyPr>
              <a:lstStyle/>
              <a:p>
                <a:r>
                  <a:rPr lang="en-US" sz="1600" dirty="0">
                    <a:solidFill>
                      <a:schemeClr val="bg1">
                        <a:lumMod val="95000"/>
                      </a:schemeClr>
                    </a:solidFill>
                  </a:rPr>
                  <a:t>Let’s get better together</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500" b="0" i="0" u="none" strike="noStrike" kern="1200" cap="none" spc="0" normalizeH="0" baseline="0" noProof="0" dirty="0">
                  <a:ln>
                    <a:noFill/>
                  </a:ln>
                  <a:solidFill>
                    <a:prstClr val="white">
                      <a:lumMod val="95000"/>
                    </a:prstClr>
                  </a:solidFill>
                  <a:effectLst/>
                  <a:uLnTx/>
                  <a:uFillTx/>
                  <a:latin typeface="Calibri" panose="020F0502020204030204"/>
                  <a:ea typeface="+mn-ea"/>
                  <a:cs typeface="+mn-cs"/>
                </a:endParaRPr>
              </a:p>
              <a:p>
                <a:r>
                  <a:rPr lang="en-US" sz="1050" dirty="0">
                    <a:solidFill>
                      <a:schemeClr val="bg1">
                        <a:lumMod val="95000"/>
                      </a:schemeClr>
                    </a:solidFill>
                  </a:rPr>
                  <a:t>Don’t sleep on this update – we want you to have the latest improvements so Windows runs smoothly and more securely.</a:t>
                </a:r>
              </a:p>
              <a:p>
                <a:r>
                  <a:rPr lang="en-US" sz="1050" dirty="0">
                    <a:solidFill>
                      <a:schemeClr val="bg1"/>
                    </a:solidFill>
                  </a:rPr>
                  <a:t>Ready? Restart now. Not ready? Pick a time that works for you.</a:t>
                </a:r>
                <a:r>
                  <a:rPr lang="en-US" sz="1050" dirty="0">
                    <a:solidFill>
                      <a:schemeClr val="bg1">
                        <a:lumMod val="95000"/>
                      </a:schemeClr>
                    </a:solidFill>
                  </a:rPr>
                  <a:t> </a:t>
                </a:r>
              </a:p>
              <a:p>
                <a:pPr lvl="0"/>
                <a:endParaRPr kumimoji="0" lang="en-US" sz="105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nvGrpSpPr>
              <p:cNvPr id="14" name="Group 13"/>
              <p:cNvGrpSpPr/>
              <p:nvPr/>
            </p:nvGrpSpPr>
            <p:grpSpPr>
              <a:xfrm>
                <a:off x="9692197" y="4052157"/>
                <a:ext cx="990531" cy="240107"/>
                <a:chOff x="6780943" y="3400745"/>
                <a:chExt cx="1032553" cy="241085"/>
              </a:xfrm>
            </p:grpSpPr>
            <p:sp>
              <p:nvSpPr>
                <p:cNvPr id="24" name="TextBox 23"/>
                <p:cNvSpPr txBox="1"/>
                <p:nvPr/>
              </p:nvSpPr>
              <p:spPr>
                <a:xfrm>
                  <a:off x="6838701" y="3400745"/>
                  <a:ext cx="974795" cy="23177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white"/>
                      </a:solidFill>
                      <a:effectLst/>
                      <a:uLnTx/>
                      <a:uFillTx/>
                      <a:latin typeface="Segoe UI Semibold" panose="020B0702040204020203" pitchFamily="34" charset="0"/>
                      <a:ea typeface="+mn-ea"/>
                      <a:cs typeface="Segoe UI Semibold" panose="020B0702040204020203" pitchFamily="34" charset="0"/>
                    </a:rPr>
                    <a:t>Pick a</a:t>
                  </a:r>
                  <a:r>
                    <a:rPr kumimoji="0" lang="en-US" sz="900" b="0" i="0" u="none" strike="noStrike" kern="1200" cap="none" spc="0" normalizeH="0" baseline="0" noProof="0" dirty="0">
                      <a:ln>
                        <a:noFill/>
                      </a:ln>
                      <a:solidFill>
                        <a:prstClr val="white"/>
                      </a:solidFill>
                      <a:effectLst/>
                      <a:uLnTx/>
                      <a:uFillTx/>
                      <a:latin typeface="Calibri Light" panose="020F0302020204030204"/>
                      <a:ea typeface="+mn-ea"/>
                      <a:cs typeface="+mn-cs"/>
                    </a:rPr>
                    <a:t> </a:t>
                  </a:r>
                  <a:r>
                    <a:rPr kumimoji="0" lang="en-US" sz="900" b="0" i="0" u="none" strike="noStrike" kern="1200" cap="none" spc="0" normalizeH="0" baseline="0" noProof="0" dirty="0">
                      <a:ln>
                        <a:noFill/>
                      </a:ln>
                      <a:solidFill>
                        <a:prstClr val="white"/>
                      </a:solidFill>
                      <a:effectLst/>
                      <a:uLnTx/>
                      <a:uFillTx/>
                      <a:latin typeface="Segoe UI Semibold" panose="020B0702040204020203" pitchFamily="34" charset="0"/>
                      <a:ea typeface="+mn-ea"/>
                      <a:cs typeface="Segoe UI Semibold" panose="020B0702040204020203" pitchFamily="34" charset="0"/>
                    </a:rPr>
                    <a:t>time</a:t>
                  </a:r>
                </a:p>
              </p:txBody>
            </p:sp>
            <p:sp>
              <p:nvSpPr>
                <p:cNvPr id="25" name="Rectangle 24"/>
                <p:cNvSpPr/>
                <p:nvPr/>
              </p:nvSpPr>
              <p:spPr>
                <a:xfrm>
                  <a:off x="6780943" y="3405883"/>
                  <a:ext cx="1032553" cy="235947"/>
                </a:xfrm>
                <a:prstGeom prst="rect">
                  <a:avLst/>
                </a:pr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nvGrpSpPr>
              <p:cNvPr id="15" name="Group 14"/>
              <p:cNvGrpSpPr/>
              <p:nvPr/>
            </p:nvGrpSpPr>
            <p:grpSpPr>
              <a:xfrm>
                <a:off x="8597979" y="4056795"/>
                <a:ext cx="908425" cy="245232"/>
                <a:chOff x="6780942" y="3400741"/>
                <a:chExt cx="1032556" cy="241095"/>
              </a:xfrm>
            </p:grpSpPr>
            <p:sp>
              <p:nvSpPr>
                <p:cNvPr id="22" name="TextBox 21"/>
                <p:cNvSpPr txBox="1"/>
                <p:nvPr/>
              </p:nvSpPr>
              <p:spPr>
                <a:xfrm>
                  <a:off x="6838704" y="3400741"/>
                  <a:ext cx="974794" cy="22693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white"/>
                      </a:solidFill>
                      <a:effectLst/>
                      <a:uLnTx/>
                      <a:uFillTx/>
                      <a:latin typeface="Segoe UI Semibold" panose="020B0702040204020203" pitchFamily="34" charset="0"/>
                      <a:ea typeface="+mn-ea"/>
                      <a:cs typeface="Segoe UI Semibold" panose="020B0702040204020203" pitchFamily="34" charset="0"/>
                    </a:rPr>
                    <a:t>Restart now</a:t>
                  </a:r>
                </a:p>
              </p:txBody>
            </p:sp>
            <p:sp>
              <p:nvSpPr>
                <p:cNvPr id="23" name="Rectangle 22"/>
                <p:cNvSpPr/>
                <p:nvPr/>
              </p:nvSpPr>
              <p:spPr>
                <a:xfrm>
                  <a:off x="6780942" y="3405889"/>
                  <a:ext cx="1032553" cy="235947"/>
                </a:xfrm>
                <a:prstGeom prst="rect">
                  <a:avLst/>
                </a:pr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grpSp>
          <p:nvGrpSpPr>
            <p:cNvPr id="42" name="Group 41"/>
            <p:cNvGrpSpPr/>
            <p:nvPr/>
          </p:nvGrpSpPr>
          <p:grpSpPr>
            <a:xfrm>
              <a:off x="10838542" y="4047519"/>
              <a:ext cx="990531" cy="240107"/>
              <a:chOff x="6780943" y="3400745"/>
              <a:chExt cx="1032553" cy="241085"/>
            </a:xfrm>
          </p:grpSpPr>
          <p:sp>
            <p:nvSpPr>
              <p:cNvPr id="43" name="TextBox 42"/>
              <p:cNvSpPr txBox="1"/>
              <p:nvPr/>
            </p:nvSpPr>
            <p:spPr>
              <a:xfrm>
                <a:off x="6812194" y="3400745"/>
                <a:ext cx="1001302" cy="23177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white"/>
                    </a:solidFill>
                    <a:effectLst/>
                    <a:uLnTx/>
                    <a:uFillTx/>
                    <a:latin typeface="Segoe UI Semibold" panose="020B0702040204020203" pitchFamily="34" charset="0"/>
                    <a:ea typeface="+mn-ea"/>
                    <a:cs typeface="Segoe UI Semibold" panose="020B0702040204020203" pitchFamily="34" charset="0"/>
                  </a:rPr>
                  <a:t>Keep snoozing</a:t>
                </a:r>
              </a:p>
            </p:txBody>
          </p:sp>
          <p:sp>
            <p:nvSpPr>
              <p:cNvPr id="44" name="Rectangle 43"/>
              <p:cNvSpPr/>
              <p:nvPr/>
            </p:nvSpPr>
            <p:spPr>
              <a:xfrm>
                <a:off x="6780943" y="3405883"/>
                <a:ext cx="1032553" cy="235947"/>
              </a:xfrm>
              <a:prstGeom prst="rect">
                <a:avLst/>
              </a:pr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sp>
        <p:nvSpPr>
          <p:cNvPr id="41" name="TextBox 40"/>
          <p:cNvSpPr txBox="1"/>
          <p:nvPr/>
        </p:nvSpPr>
        <p:spPr>
          <a:xfrm>
            <a:off x="544979" y="214768"/>
            <a:ext cx="9762484" cy="1846659"/>
          </a:xfrm>
          <a:prstGeom prst="rect">
            <a:avLst/>
          </a:prstGeom>
          <a:noFill/>
        </p:spPr>
        <p:txBody>
          <a:bodyPr wrap="square" rtlCol="0">
            <a:spAutoFit/>
          </a:bodyPr>
          <a:lstStyle/>
          <a:p>
            <a:pPr lvl="0">
              <a:defRPr/>
            </a:pPr>
            <a:r>
              <a:rPr lang="en-US" sz="4400" dirty="0">
                <a:solidFill>
                  <a:schemeClr val="accent1"/>
                </a:solidFill>
                <a:latin typeface="+mj-lt"/>
                <a:ea typeface="+mj-ea"/>
                <a:cs typeface="+mj-cs"/>
              </a:rPr>
              <a:t>“Engaged restart” message 2 </a:t>
            </a:r>
          </a:p>
          <a:p>
            <a:endParaRPr lang="en-US" dirty="0"/>
          </a:p>
          <a:p>
            <a:endParaRPr lang="en-US" dirty="0">
              <a:solidFill>
                <a:schemeClr val="bg2">
                  <a:lumMod val="25000"/>
                </a:schemeClr>
              </a:solidFill>
            </a:endParaRPr>
          </a:p>
          <a:p>
            <a:r>
              <a:rPr lang="en-US" dirty="0">
                <a:solidFill>
                  <a:schemeClr val="bg2">
                    <a:lumMod val="25000"/>
                  </a:schemeClr>
                </a:solidFill>
              </a:rPr>
              <a:t>If the customer chooses not to restart, we’ll show them this message after 7 days has passed:</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a:ln>
                <a:noFill/>
              </a:ln>
              <a:solidFill>
                <a:prstClr val="black">
                  <a:lumMod val="65000"/>
                  <a:lumOff val="35000"/>
                </a:prstClr>
              </a:solidFill>
              <a:effectLst/>
              <a:uLnTx/>
              <a:uFillTx/>
              <a:latin typeface="Segoe UI"/>
              <a:ea typeface="+mn-ea"/>
              <a:cs typeface="+mn-cs"/>
            </a:endParaRPr>
          </a:p>
        </p:txBody>
      </p:sp>
    </p:spTree>
    <p:extLst>
      <p:ext uri="{BB962C8B-B14F-4D97-AF65-F5344CB8AC3E}">
        <p14:creationId xmlns:p14="http://schemas.microsoft.com/office/powerpoint/2010/main" val="1034273913"/>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664795" y="2049893"/>
            <a:ext cx="803105"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1" u="none" strike="noStrike" kern="1200" cap="none" spc="0" normalizeH="0" baseline="0" noProof="0" dirty="0">
                <a:ln>
                  <a:noFill/>
                </a:ln>
                <a:solidFill>
                  <a:srgbClr val="1567B3"/>
                </a:solidFill>
                <a:effectLst>
                  <a:outerShdw blurRad="38100" dist="38100" dir="2700000" algn="tl">
                    <a:srgbClr val="000000">
                      <a:alpha val="43137"/>
                    </a:srgbClr>
                  </a:outerShdw>
                </a:effectLst>
                <a:uLnTx/>
                <a:uFillTx/>
                <a:latin typeface="Calibri" panose="020F0502020204030204"/>
                <a:ea typeface="+mn-ea"/>
                <a:cs typeface="+mn-cs"/>
              </a:rPr>
              <a:t>Before</a:t>
            </a:r>
          </a:p>
        </p:txBody>
      </p:sp>
      <p:sp>
        <p:nvSpPr>
          <p:cNvPr id="19" name="TextBox 18"/>
          <p:cNvSpPr txBox="1"/>
          <p:nvPr/>
        </p:nvSpPr>
        <p:spPr>
          <a:xfrm>
            <a:off x="8730851" y="2039420"/>
            <a:ext cx="658257"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1" u="none" strike="noStrike" kern="1200" cap="none" spc="0" normalizeH="0" baseline="0" noProof="0" dirty="0">
                <a:ln>
                  <a:noFill/>
                </a:ln>
                <a:solidFill>
                  <a:srgbClr val="1567B3"/>
                </a:solidFill>
                <a:effectLst>
                  <a:outerShdw blurRad="38100" dist="38100" dir="2700000" algn="tl">
                    <a:srgbClr val="000000">
                      <a:alpha val="43137"/>
                    </a:srgbClr>
                  </a:outerShdw>
                </a:effectLst>
                <a:uLnTx/>
                <a:uFillTx/>
                <a:latin typeface="Calibri" panose="020F0502020204030204"/>
                <a:ea typeface="+mn-ea"/>
                <a:cs typeface="+mn-cs"/>
              </a:rPr>
              <a:t>After</a:t>
            </a:r>
          </a:p>
        </p:txBody>
      </p:sp>
      <p:sp>
        <p:nvSpPr>
          <p:cNvPr id="26" name="TextBox 25"/>
          <p:cNvSpPr txBox="1"/>
          <p:nvPr/>
        </p:nvSpPr>
        <p:spPr>
          <a:xfrm>
            <a:off x="627348" y="248081"/>
            <a:ext cx="7778181" cy="1508105"/>
          </a:xfrm>
          <a:prstGeom prst="rect">
            <a:avLst/>
          </a:prstGeom>
          <a:noFill/>
        </p:spPr>
        <p:txBody>
          <a:bodyPr wrap="square" rtlCol="0">
            <a:spAutoFit/>
          </a:bodyPr>
          <a:lstStyle/>
          <a:p>
            <a:pPr lvl="0">
              <a:defRPr/>
            </a:pPr>
            <a:r>
              <a:rPr lang="en-US" sz="4400" dirty="0">
                <a:solidFill>
                  <a:schemeClr val="accent1"/>
                </a:solidFill>
                <a:latin typeface="+mj-lt"/>
                <a:ea typeface="+mj-ea"/>
                <a:cs typeface="+mj-cs"/>
              </a:rPr>
              <a:t>“Engaged r</a:t>
            </a:r>
            <a:r>
              <a:rPr lang="en-US" sz="4400" dirty="0" err="1">
                <a:solidFill>
                  <a:schemeClr val="accent1"/>
                </a:solidFill>
                <a:latin typeface="+mj-lt"/>
                <a:ea typeface="+mj-ea"/>
                <a:cs typeface="+mj-cs"/>
              </a:rPr>
              <a:t>estart</a:t>
            </a:r>
            <a:r>
              <a:rPr lang="en-US" sz="4400" dirty="0">
                <a:solidFill>
                  <a:schemeClr val="accent1"/>
                </a:solidFill>
                <a:latin typeface="+mj-lt"/>
                <a:ea typeface="+mj-ea"/>
                <a:cs typeface="+mj-cs"/>
              </a:rPr>
              <a:t>” message 3 </a:t>
            </a:r>
          </a:p>
          <a:p>
            <a:pPr lvl="0">
              <a:defRPr/>
            </a:pPr>
            <a:endParaRPr lang="en-US" sz="1600" dirty="0">
              <a:solidFill>
                <a:prstClr val="black"/>
              </a:solidFill>
            </a:endParaRPr>
          </a:p>
          <a:p>
            <a:pPr lvl="0">
              <a:defRPr/>
            </a:pPr>
            <a:endParaRPr lang="en-US" sz="1600" dirty="0">
              <a:solidFill>
                <a:schemeClr val="bg2">
                  <a:lumMod val="25000"/>
                </a:schemeClr>
              </a:solidFill>
            </a:endParaRPr>
          </a:p>
          <a:p>
            <a:pPr lvl="0">
              <a:defRPr/>
            </a:pPr>
            <a:r>
              <a:rPr lang="en-US" sz="1600" dirty="0">
                <a:solidFill>
                  <a:schemeClr val="bg2">
                    <a:lumMod val="25000"/>
                  </a:schemeClr>
                </a:solidFill>
              </a:rPr>
              <a:t>After 14 days, we show this message:</a:t>
            </a:r>
            <a:endParaRPr kumimoji="0" lang="en-US" sz="1600" b="0" i="0" u="none" strike="noStrike" kern="1200" cap="none" spc="0" normalizeH="0" baseline="0" noProof="0" dirty="0">
              <a:ln>
                <a:noFill/>
              </a:ln>
              <a:solidFill>
                <a:schemeClr val="bg2">
                  <a:lumMod val="25000"/>
                </a:schemeClr>
              </a:solidFill>
              <a:effectLst/>
              <a:uLnTx/>
              <a:uFillTx/>
              <a:latin typeface="Segoe UI"/>
            </a:endParaRPr>
          </a:p>
        </p:txBody>
      </p:sp>
      <p:grpSp>
        <p:nvGrpSpPr>
          <p:cNvPr id="27" name="Group 26"/>
          <p:cNvGrpSpPr/>
          <p:nvPr/>
        </p:nvGrpSpPr>
        <p:grpSpPr>
          <a:xfrm>
            <a:off x="544979" y="2938207"/>
            <a:ext cx="5174207" cy="1545444"/>
            <a:chOff x="3225508" y="-772722"/>
            <a:chExt cx="5174207" cy="1545444"/>
          </a:xfrm>
        </p:grpSpPr>
        <p:sp>
          <p:nvSpPr>
            <p:cNvPr id="28" name="Rectangle 27"/>
            <p:cNvSpPr/>
            <p:nvPr/>
          </p:nvSpPr>
          <p:spPr>
            <a:xfrm>
              <a:off x="3225508" y="-772722"/>
              <a:ext cx="5174207" cy="1545444"/>
            </a:xfrm>
            <a:prstGeom prst="rect">
              <a:avLst/>
            </a:prstGeom>
            <a:solidFill>
              <a:srgbClr val="1567B3"/>
            </a:solidFill>
            <a:ln>
              <a:solidFill>
                <a:srgbClr val="1766B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Segoe UI"/>
                <a:ea typeface="+mn-ea"/>
                <a:cs typeface="+mn-cs"/>
              </a:endParaRPr>
            </a:p>
          </p:txBody>
        </p:sp>
        <p:sp>
          <p:nvSpPr>
            <p:cNvPr id="29" name="TextBox 28"/>
            <p:cNvSpPr txBox="1"/>
            <p:nvPr/>
          </p:nvSpPr>
          <p:spPr>
            <a:xfrm>
              <a:off x="3307878" y="-664394"/>
              <a:ext cx="1998176" cy="323165"/>
            </a:xfrm>
            <a:prstGeom prst="rect">
              <a:avLst/>
            </a:prstGeom>
            <a:noFill/>
          </p:spPr>
          <p:txBody>
            <a:bodyPr wrap="none" rtlCol="0">
              <a:spAutoFit/>
            </a:bodyPr>
            <a:lstStyle/>
            <a:p>
              <a:pPr lvl="0">
                <a:defRPr/>
              </a:pPr>
              <a:r>
                <a:rPr lang="en-US" sz="1500" dirty="0">
                  <a:solidFill>
                    <a:srgbClr val="FFFFFF"/>
                  </a:solidFill>
                  <a:latin typeface="Segoe UI Semilight" charset="0"/>
                  <a:ea typeface="Segoe UI Semilight" charset="0"/>
                  <a:cs typeface="Segoe UI Semilight" charset="0"/>
                </a:rPr>
                <a:t>Don’t forget to restart</a:t>
              </a:r>
            </a:p>
          </p:txBody>
        </p:sp>
        <p:sp>
          <p:nvSpPr>
            <p:cNvPr id="30" name="TextBox 29"/>
            <p:cNvSpPr txBox="1"/>
            <p:nvPr/>
          </p:nvSpPr>
          <p:spPr>
            <a:xfrm>
              <a:off x="3307877" y="-365917"/>
              <a:ext cx="4878001" cy="434991"/>
            </a:xfrm>
            <a:prstGeom prst="rect">
              <a:avLst/>
            </a:prstGeom>
            <a:noFill/>
          </p:spPr>
          <p:txBody>
            <a:bodyPr wrap="square" rtlCol="0">
              <a:spAutoFit/>
            </a:bodyPr>
            <a:lstStyle/>
            <a:p>
              <a:pPr>
                <a:lnSpc>
                  <a:spcPts val="1400"/>
                </a:lnSpc>
                <a:defRPr/>
              </a:pPr>
              <a:r>
                <a:rPr lang="en-US" sz="980" dirty="0">
                  <a:solidFill>
                    <a:srgbClr val="FFFFFF"/>
                  </a:solidFill>
                  <a:latin typeface="Segoe UI Semilight" charset="0"/>
                  <a:ea typeface="Segoe UI Semilight" charset="0"/>
                  <a:cs typeface="Segoe UI Semilight" charset="0"/>
                </a:rPr>
                <a:t>We still need to finish installing updates. You can choose to restart now or schedule for a convenient time. Make sure you save your work before restarting.</a:t>
              </a:r>
            </a:p>
          </p:txBody>
        </p:sp>
        <p:grpSp>
          <p:nvGrpSpPr>
            <p:cNvPr id="31" name="Group 30"/>
            <p:cNvGrpSpPr/>
            <p:nvPr/>
          </p:nvGrpSpPr>
          <p:grpSpPr>
            <a:xfrm>
              <a:off x="5263756" y="380012"/>
              <a:ext cx="2931160" cy="230832"/>
              <a:chOff x="5263756" y="353118"/>
              <a:chExt cx="2931160" cy="230832"/>
            </a:xfrm>
          </p:grpSpPr>
          <p:grpSp>
            <p:nvGrpSpPr>
              <p:cNvPr id="32" name="Group 31"/>
              <p:cNvGrpSpPr/>
              <p:nvPr/>
            </p:nvGrpSpPr>
            <p:grpSpPr>
              <a:xfrm>
                <a:off x="7143356" y="353118"/>
                <a:ext cx="1051560" cy="230832"/>
                <a:chOff x="7331613" y="4223549"/>
                <a:chExt cx="1051560" cy="230832"/>
              </a:xfrm>
            </p:grpSpPr>
            <p:sp>
              <p:nvSpPr>
                <p:cNvPr id="39" name="Rectangle 38"/>
                <p:cNvSpPr/>
                <p:nvPr/>
              </p:nvSpPr>
              <p:spPr>
                <a:xfrm>
                  <a:off x="7331613" y="4225371"/>
                  <a:ext cx="1051560" cy="229010"/>
                </a:xfrm>
                <a:prstGeom prst="rect">
                  <a:avLst/>
                </a:prstGeom>
                <a:noFill/>
                <a:ln w="158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Segoe UI"/>
                    <a:ea typeface="+mn-ea"/>
                    <a:cs typeface="+mn-cs"/>
                  </a:endParaRPr>
                </a:p>
              </p:txBody>
            </p:sp>
            <p:sp>
              <p:nvSpPr>
                <p:cNvPr id="40" name="TextBox 39"/>
                <p:cNvSpPr txBox="1"/>
                <p:nvPr/>
              </p:nvSpPr>
              <p:spPr>
                <a:xfrm>
                  <a:off x="7349495" y="4223549"/>
                  <a:ext cx="1024640" cy="230832"/>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FFFFFF"/>
                      </a:solidFill>
                      <a:effectLst/>
                      <a:uLnTx/>
                      <a:uFillTx/>
                      <a:latin typeface="Segoe UI" charset="0"/>
                      <a:ea typeface="Segoe UI" charset="0"/>
                      <a:cs typeface="Segoe UI" charset="0"/>
                    </a:rPr>
                    <a:t>Remind me later</a:t>
                  </a:r>
                  <a:endParaRPr kumimoji="0" lang="en-US" sz="900" b="0" i="0" u="none" strike="noStrike" kern="1200" cap="none" spc="0" normalizeH="0" baseline="0" noProof="0">
                    <a:ln>
                      <a:noFill/>
                    </a:ln>
                    <a:solidFill>
                      <a:prstClr val="black"/>
                    </a:solidFill>
                    <a:effectLst/>
                    <a:uLnTx/>
                    <a:uFillTx/>
                    <a:latin typeface="Segoe UI" charset="0"/>
                    <a:ea typeface="Segoe UI" charset="0"/>
                    <a:cs typeface="Segoe UI" charset="0"/>
                  </a:endParaRPr>
                </a:p>
              </p:txBody>
            </p:sp>
          </p:grpSp>
          <p:grpSp>
            <p:nvGrpSpPr>
              <p:cNvPr id="33" name="Group 32"/>
              <p:cNvGrpSpPr/>
              <p:nvPr/>
            </p:nvGrpSpPr>
            <p:grpSpPr>
              <a:xfrm>
                <a:off x="6276581" y="353118"/>
                <a:ext cx="670819" cy="230832"/>
                <a:chOff x="6464838" y="4223549"/>
                <a:chExt cx="670819" cy="230832"/>
              </a:xfrm>
            </p:grpSpPr>
            <p:sp>
              <p:nvSpPr>
                <p:cNvPr id="37" name="Rectangle 36"/>
                <p:cNvSpPr/>
                <p:nvPr/>
              </p:nvSpPr>
              <p:spPr>
                <a:xfrm>
                  <a:off x="6464838" y="4225371"/>
                  <a:ext cx="670819" cy="229010"/>
                </a:xfrm>
                <a:prstGeom prst="rect">
                  <a:avLst/>
                </a:prstGeom>
                <a:solidFill>
                  <a:srgbClr val="1776D8"/>
                </a:solidFill>
                <a:ln w="158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Segoe UI"/>
                    <a:ea typeface="+mn-ea"/>
                    <a:cs typeface="+mn-cs"/>
                  </a:endParaRPr>
                </a:p>
              </p:txBody>
            </p:sp>
            <p:sp>
              <p:nvSpPr>
                <p:cNvPr id="38" name="TextBox 37"/>
                <p:cNvSpPr txBox="1"/>
                <p:nvPr/>
              </p:nvSpPr>
              <p:spPr>
                <a:xfrm>
                  <a:off x="6464838" y="4223549"/>
                  <a:ext cx="661975" cy="2308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FFFFFF"/>
                      </a:solidFill>
                      <a:effectLst/>
                      <a:uLnTx/>
                      <a:uFillTx/>
                      <a:latin typeface="Segoe UI" charset="0"/>
                      <a:ea typeface="Segoe UI" charset="0"/>
                      <a:cs typeface="Segoe UI" charset="0"/>
                    </a:rPr>
                    <a:t>Schedule</a:t>
                  </a:r>
                  <a:endParaRPr kumimoji="0" lang="en-US" sz="900" b="0" i="0" u="none" strike="noStrike" kern="1200" cap="none" spc="0" normalizeH="0" baseline="0" noProof="0">
                    <a:ln>
                      <a:noFill/>
                    </a:ln>
                    <a:solidFill>
                      <a:prstClr val="black"/>
                    </a:solidFill>
                    <a:effectLst/>
                    <a:uLnTx/>
                    <a:uFillTx/>
                    <a:latin typeface="Segoe UI" charset="0"/>
                    <a:ea typeface="Segoe UI" charset="0"/>
                    <a:cs typeface="Segoe UI" charset="0"/>
                  </a:endParaRPr>
                </a:p>
              </p:txBody>
            </p:sp>
          </p:grpSp>
          <p:grpSp>
            <p:nvGrpSpPr>
              <p:cNvPr id="34" name="Group 33"/>
              <p:cNvGrpSpPr/>
              <p:nvPr/>
            </p:nvGrpSpPr>
            <p:grpSpPr>
              <a:xfrm>
                <a:off x="5263756" y="353118"/>
                <a:ext cx="816869" cy="230832"/>
                <a:chOff x="5452013" y="4223549"/>
                <a:chExt cx="816869" cy="230832"/>
              </a:xfrm>
            </p:grpSpPr>
            <p:sp>
              <p:nvSpPr>
                <p:cNvPr id="35" name="Rectangle 34"/>
                <p:cNvSpPr/>
                <p:nvPr/>
              </p:nvSpPr>
              <p:spPr>
                <a:xfrm>
                  <a:off x="5452013" y="4225371"/>
                  <a:ext cx="816869" cy="229010"/>
                </a:xfrm>
                <a:prstGeom prst="rect">
                  <a:avLst/>
                </a:prstGeom>
                <a:noFill/>
                <a:ln w="158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Segoe UI"/>
                    <a:ea typeface="+mn-ea"/>
                    <a:cs typeface="+mn-cs"/>
                  </a:endParaRPr>
                </a:p>
              </p:txBody>
            </p:sp>
            <p:sp>
              <p:nvSpPr>
                <p:cNvPr id="36" name="TextBox 35"/>
                <p:cNvSpPr txBox="1"/>
                <p:nvPr/>
              </p:nvSpPr>
              <p:spPr>
                <a:xfrm>
                  <a:off x="5452013" y="4223549"/>
                  <a:ext cx="816869" cy="2308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FFFFFF"/>
                      </a:solidFill>
                      <a:effectLst/>
                      <a:uLnTx/>
                      <a:uFillTx/>
                      <a:latin typeface="Segoe UI" charset="0"/>
                      <a:ea typeface="Segoe UI" charset="0"/>
                      <a:cs typeface="Segoe UI" charset="0"/>
                    </a:rPr>
                    <a:t>Restart now</a:t>
                  </a:r>
                  <a:endParaRPr kumimoji="0" lang="en-US" sz="900" b="0" i="0" u="none" strike="noStrike" kern="1200" cap="none" spc="0" normalizeH="0" baseline="0" noProof="0">
                    <a:ln>
                      <a:noFill/>
                    </a:ln>
                    <a:solidFill>
                      <a:prstClr val="black"/>
                    </a:solidFill>
                    <a:effectLst/>
                    <a:uLnTx/>
                    <a:uFillTx/>
                    <a:latin typeface="Segoe UI" charset="0"/>
                    <a:ea typeface="Segoe UI" charset="0"/>
                    <a:cs typeface="Segoe UI" charset="0"/>
                  </a:endParaRPr>
                </a:p>
              </p:txBody>
            </p:sp>
          </p:grpSp>
        </p:grpSp>
      </p:grpSp>
      <p:grpSp>
        <p:nvGrpSpPr>
          <p:cNvPr id="6" name="Group 5"/>
          <p:cNvGrpSpPr/>
          <p:nvPr/>
        </p:nvGrpSpPr>
        <p:grpSpPr>
          <a:xfrm>
            <a:off x="6395988" y="2906568"/>
            <a:ext cx="5327984" cy="1577083"/>
            <a:chOff x="6634889" y="2906568"/>
            <a:chExt cx="5327984" cy="1577083"/>
          </a:xfrm>
        </p:grpSpPr>
        <p:grpSp>
          <p:nvGrpSpPr>
            <p:cNvPr id="2" name="Group 1"/>
            <p:cNvGrpSpPr/>
            <p:nvPr/>
          </p:nvGrpSpPr>
          <p:grpSpPr>
            <a:xfrm>
              <a:off x="6634889" y="2906568"/>
              <a:ext cx="5327984" cy="1577083"/>
              <a:chOff x="6704258" y="2910491"/>
              <a:chExt cx="5327984" cy="1577083"/>
            </a:xfrm>
          </p:grpSpPr>
          <p:pic>
            <p:nvPicPr>
              <p:cNvPr id="11" name="Picture 10"/>
              <p:cNvPicPr>
                <a:picLocks noChangeAspect="1"/>
              </p:cNvPicPr>
              <p:nvPr/>
            </p:nvPicPr>
            <p:blipFill>
              <a:blip r:embed="rId2"/>
              <a:stretch>
                <a:fillRect/>
              </a:stretch>
            </p:blipFill>
            <p:spPr>
              <a:xfrm>
                <a:off x="6704258" y="2910491"/>
                <a:ext cx="5327984" cy="1577083"/>
              </a:xfrm>
              <a:prstGeom prst="rect">
                <a:avLst/>
              </a:prstGeom>
            </p:spPr>
          </p:pic>
          <p:sp>
            <p:nvSpPr>
              <p:cNvPr id="13" name="TextBox 12"/>
              <p:cNvSpPr txBox="1"/>
              <p:nvPr/>
            </p:nvSpPr>
            <p:spPr>
              <a:xfrm>
                <a:off x="6880232" y="3007867"/>
                <a:ext cx="5147089" cy="900246"/>
              </a:xfrm>
              <a:prstGeom prst="rect">
                <a:avLst/>
              </a:prstGeom>
              <a:solidFill>
                <a:srgbClr val="1567B3"/>
              </a:solidFill>
            </p:spPr>
            <p:txBody>
              <a:bodyPr wrap="square" rtlCol="0">
                <a:spAutoFit/>
              </a:bodyPr>
              <a:lstStyle/>
              <a:p>
                <a:r>
                  <a:rPr lang="en-US" sz="1600" dirty="0">
                    <a:solidFill>
                      <a:schemeClr val="bg1">
                        <a:lumMod val="95000"/>
                      </a:schemeClr>
                    </a:solidFill>
                  </a:rPr>
                  <a:t>Let’s cross this one off your list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500" b="0" i="0" u="none" strike="noStrike" kern="1200" cap="none" spc="0" normalizeH="0" baseline="0" noProof="0" dirty="0">
                  <a:ln>
                    <a:noFill/>
                  </a:ln>
                  <a:solidFill>
                    <a:prstClr val="white">
                      <a:lumMod val="95000"/>
                    </a:prstClr>
                  </a:solidFill>
                  <a:effectLst/>
                  <a:uLnTx/>
                  <a:uFillTx/>
                  <a:latin typeface="Calibri" panose="020F0502020204030204"/>
                  <a:ea typeface="+mn-ea"/>
                  <a:cs typeface="+mn-cs"/>
                </a:endParaRPr>
              </a:p>
              <a:p>
                <a:r>
                  <a:rPr lang="en-US" sz="1050" dirty="0">
                    <a:solidFill>
                      <a:schemeClr val="bg1"/>
                    </a:solidFill>
                  </a:rPr>
                  <a:t>Getting up to date now means Windows will run better and be more secure. We need your help installing this update.</a:t>
                </a:r>
              </a:p>
              <a:p>
                <a:r>
                  <a:rPr lang="en-US" sz="1050" dirty="0">
                    <a:solidFill>
                      <a:schemeClr val="bg1"/>
                    </a:solidFill>
                  </a:rPr>
                  <a:t>Ready? Restart now. Not ready? Pick a time that works for you.</a:t>
                </a:r>
              </a:p>
            </p:txBody>
          </p:sp>
          <p:grpSp>
            <p:nvGrpSpPr>
              <p:cNvPr id="14" name="Group 13"/>
              <p:cNvGrpSpPr/>
              <p:nvPr/>
            </p:nvGrpSpPr>
            <p:grpSpPr>
              <a:xfrm>
                <a:off x="9453777" y="4055349"/>
                <a:ext cx="990532" cy="259737"/>
                <a:chOff x="6532401" y="3403952"/>
                <a:chExt cx="1032553" cy="260795"/>
              </a:xfrm>
            </p:grpSpPr>
            <p:sp>
              <p:nvSpPr>
                <p:cNvPr id="24" name="TextBox 23"/>
                <p:cNvSpPr txBox="1"/>
                <p:nvPr/>
              </p:nvSpPr>
              <p:spPr>
                <a:xfrm>
                  <a:off x="6560062" y="3418750"/>
                  <a:ext cx="974795" cy="23177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white"/>
                      </a:solidFill>
                      <a:effectLst/>
                      <a:uLnTx/>
                      <a:uFillTx/>
                      <a:latin typeface="Segoe UI Semibold" panose="020B0702040204020203" pitchFamily="34" charset="0"/>
                      <a:ea typeface="+mn-ea"/>
                      <a:cs typeface="Segoe UI Semibold" panose="020B0702040204020203" pitchFamily="34" charset="0"/>
                    </a:rPr>
                    <a:t>Pick a</a:t>
                  </a:r>
                  <a:r>
                    <a:rPr kumimoji="0" lang="en-US" sz="900" b="0" i="0" u="none" strike="noStrike" kern="1200" cap="none" spc="0" normalizeH="0" baseline="0" noProof="0" dirty="0">
                      <a:ln>
                        <a:noFill/>
                      </a:ln>
                      <a:solidFill>
                        <a:prstClr val="white"/>
                      </a:solidFill>
                      <a:effectLst/>
                      <a:uLnTx/>
                      <a:uFillTx/>
                      <a:latin typeface="Calibri Light" panose="020F0302020204030204"/>
                      <a:ea typeface="+mn-ea"/>
                      <a:cs typeface="+mn-cs"/>
                    </a:rPr>
                    <a:t> </a:t>
                  </a:r>
                  <a:r>
                    <a:rPr kumimoji="0" lang="en-US" sz="900" b="0" i="0" u="none" strike="noStrike" kern="1200" cap="none" spc="0" normalizeH="0" baseline="0" noProof="0" dirty="0">
                      <a:ln>
                        <a:noFill/>
                      </a:ln>
                      <a:solidFill>
                        <a:prstClr val="white"/>
                      </a:solidFill>
                      <a:effectLst/>
                      <a:uLnTx/>
                      <a:uFillTx/>
                      <a:latin typeface="Segoe UI Semibold" panose="020B0702040204020203" pitchFamily="34" charset="0"/>
                      <a:ea typeface="+mn-ea"/>
                      <a:cs typeface="Segoe UI Semibold" panose="020B0702040204020203" pitchFamily="34" charset="0"/>
                    </a:rPr>
                    <a:t>time</a:t>
                  </a:r>
                </a:p>
              </p:txBody>
            </p:sp>
            <p:sp>
              <p:nvSpPr>
                <p:cNvPr id="25" name="Rectangle 24"/>
                <p:cNvSpPr/>
                <p:nvPr/>
              </p:nvSpPr>
              <p:spPr>
                <a:xfrm>
                  <a:off x="6532401" y="3403952"/>
                  <a:ext cx="1032553" cy="260795"/>
                </a:xfrm>
                <a:prstGeom prst="rect">
                  <a:avLst/>
                </a:pr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nvGrpSpPr>
              <p:cNvPr id="15" name="Group 14"/>
              <p:cNvGrpSpPr/>
              <p:nvPr/>
            </p:nvGrpSpPr>
            <p:grpSpPr>
              <a:xfrm>
                <a:off x="8424421" y="4055349"/>
                <a:ext cx="871613" cy="259740"/>
                <a:chOff x="6583670" y="3399328"/>
                <a:chExt cx="990714" cy="255359"/>
              </a:xfrm>
            </p:grpSpPr>
            <p:sp>
              <p:nvSpPr>
                <p:cNvPr id="22" name="TextBox 21"/>
                <p:cNvSpPr txBox="1"/>
                <p:nvPr/>
              </p:nvSpPr>
              <p:spPr>
                <a:xfrm>
                  <a:off x="6601463" y="3402272"/>
                  <a:ext cx="955129" cy="22693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white"/>
                      </a:solidFill>
                      <a:effectLst/>
                      <a:uLnTx/>
                      <a:uFillTx/>
                      <a:latin typeface="Segoe UI Semibold" panose="020B0702040204020203" pitchFamily="34" charset="0"/>
                      <a:ea typeface="+mn-ea"/>
                      <a:cs typeface="Segoe UI Semibold" panose="020B0702040204020203" pitchFamily="34" charset="0"/>
                    </a:rPr>
                    <a:t>Restart now</a:t>
                  </a:r>
                </a:p>
              </p:txBody>
            </p:sp>
            <p:sp>
              <p:nvSpPr>
                <p:cNvPr id="23" name="Rectangle 22"/>
                <p:cNvSpPr/>
                <p:nvPr/>
              </p:nvSpPr>
              <p:spPr>
                <a:xfrm>
                  <a:off x="6583670" y="3399328"/>
                  <a:ext cx="990714" cy="255359"/>
                </a:xfrm>
                <a:prstGeom prst="rect">
                  <a:avLst/>
                </a:pr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grpSp>
          <p:nvGrpSpPr>
            <p:cNvPr id="42" name="Group 41"/>
            <p:cNvGrpSpPr/>
            <p:nvPr/>
          </p:nvGrpSpPr>
          <p:grpSpPr>
            <a:xfrm>
              <a:off x="10497954" y="4048294"/>
              <a:ext cx="1205740" cy="262872"/>
              <a:chOff x="6498217" y="3405453"/>
              <a:chExt cx="1256892" cy="263942"/>
            </a:xfrm>
          </p:grpSpPr>
          <p:sp>
            <p:nvSpPr>
              <p:cNvPr id="43" name="TextBox 42"/>
              <p:cNvSpPr txBox="1"/>
              <p:nvPr/>
            </p:nvSpPr>
            <p:spPr>
              <a:xfrm>
                <a:off x="6498217" y="3411605"/>
                <a:ext cx="1256892" cy="23177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white"/>
                    </a:solidFill>
                    <a:effectLst/>
                    <a:uLnTx/>
                    <a:uFillTx/>
                    <a:latin typeface="Segoe UI Semibold" panose="020B0702040204020203" pitchFamily="34" charset="0"/>
                    <a:ea typeface="+mn-ea"/>
                    <a:cs typeface="Segoe UI Semibold" panose="020B0702040204020203" pitchFamily="34" charset="0"/>
                  </a:rPr>
                  <a:t>Keep bugging me</a:t>
                </a:r>
              </a:p>
            </p:txBody>
          </p:sp>
          <p:sp>
            <p:nvSpPr>
              <p:cNvPr id="44" name="Rectangle 43"/>
              <p:cNvSpPr/>
              <p:nvPr/>
            </p:nvSpPr>
            <p:spPr>
              <a:xfrm>
                <a:off x="6542315" y="3405453"/>
                <a:ext cx="1168696" cy="263942"/>
              </a:xfrm>
              <a:prstGeom prst="rect">
                <a:avLst/>
              </a:pr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spTree>
    <p:extLst>
      <p:ext uri="{BB962C8B-B14F-4D97-AF65-F5344CB8AC3E}">
        <p14:creationId xmlns:p14="http://schemas.microsoft.com/office/powerpoint/2010/main" val="557951701"/>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
  <TotalTime>205</TotalTime>
  <Words>956</Words>
  <Application>Microsoft Office PowerPoint</Application>
  <PresentationFormat>Widescreen</PresentationFormat>
  <Paragraphs>136</Paragraphs>
  <Slides>12</Slides>
  <Notes>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Arial</vt:lpstr>
      <vt:lpstr>Calibri</vt:lpstr>
      <vt:lpstr>Calibri Light</vt:lpstr>
      <vt:lpstr>Segoe UI</vt:lpstr>
      <vt:lpstr>Segoe UI Semibold</vt:lpstr>
      <vt:lpstr>Segoe UI Semilight</vt:lpstr>
      <vt:lpstr>Office Theme</vt:lpstr>
      <vt:lpstr>Improving the Windows Update experience </vt:lpstr>
      <vt:lpstr>Goals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Improving the Windows Update experience</dc:title>
  <dc:creator>Tom Olsen</dc:creator>
  <cp:lastModifiedBy>Tom Olsen</cp:lastModifiedBy>
  <cp:revision>33</cp:revision>
  <dcterms:created xsi:type="dcterms:W3CDTF">2017-07-09T18:55:56Z</dcterms:created>
  <dcterms:modified xsi:type="dcterms:W3CDTF">2017-07-10T23:50:16Z</dcterms:modified>
</cp:coreProperties>
</file>