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commentAuthors.xml" ContentType="application/vnd.openxmlformats-officedocument.presentationml.commentAuthors+xml"/>
  <Override PartName="/ppt/comments/comment7.xml" ContentType="application/vnd.openxmlformats-officedocument.presentationml.comments+xml"/>
  <Override PartName="/ppt/comments/comment3.xml" ContentType="application/vnd.openxmlformats-officedocument.presentationml.comments+xml"/>
  <Override PartName="/ppt/comments/comment2.xml" ContentType="application/vnd.openxmlformats-officedocument.presentationml.comments+xml"/>
  <Override PartName="/ppt/theme/theme1.xml" ContentType="application/vnd.openxmlformats-officedocument.theme+xml"/>
  <Override PartName="/ppt/comments/comment1.xml" ContentType="application/vnd.openxmlformats-officedocument.presentationml.comments+xml"/>
  <Override PartName="/ppt/comments/comment6.xml" ContentType="application/vnd.openxmlformats-officedocument.presentationml.comments+xml"/>
  <Override PartName="/ppt/comments/comment5.xml" ContentType="application/vnd.openxmlformats-officedocument.presentationml.comments+xml"/>
  <Override PartName="/ppt/comments/comment4.xml" ContentType="application/vnd.openxmlformats-officedocument.presentationml.comment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6" r:id="rId7"/>
    <p:sldId id="265" r:id="rId8"/>
    <p:sldId id="26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lse" initials="t" lastIdx="26"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5170" autoAdjust="0"/>
    <p:restoredTop sz="94660"/>
  </p:normalViewPr>
  <p:slideViewPr>
    <p:cSldViewPr>
      <p:cViewPr>
        <p:scale>
          <a:sx n="125" d="100"/>
          <a:sy n="125" d="100"/>
        </p:scale>
        <p:origin x="-888"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8-05-21T17:21:23.655" idx="1">
    <p:pos x="1632" y="749"/>
    <p:text>What's an "image"?</p:text>
  </p:cm>
  <p:cm authorId="0" dt="2008-05-21T17:28:19.146" idx="2">
    <p:pos x="1416" y="840"/>
    <p:text>why would a user unistall a program using this interface?</p:text>
  </p:cm>
  <p:cm authorId="0" dt="2008-05-21T17:29:33.182" idx="3">
    <p:pos x="1546" y="1037"/>
    <p:text>"Troubleshoot a problem" seems pretty vague. What does it refer to?</p:text>
  </p:cm>
  <p:cm authorId="0" dt="2008-05-21T18:02:17.680" idx="4">
    <p:pos x="4757" y="960"/>
    <p:text>Again, not sure user will know what "image/re-image" means, or how it differs from "restore"</p:text>
  </p:cm>
  <p:cm authorId="0" dt="2008-05-21T18:03:53.092" idx="5">
    <p:pos x="4742" y="1085"/>
    <p:text>You might want to add some "such as..." info to help the user self-identify a "minor" versus a "serious" problem.</p:text>
  </p:cm>
  <p:cm authorId="0" dt="2008-05-21T18:04:17.878" idx="6">
    <p:pos x="4752" y="668"/>
    <p:text>what's the question mark for?</p:text>
  </p:cm>
  <p:cm authorId="0" dt="2008-05-21T18:05:19.567" idx="7">
    <p:pos x="4287" y="1272"/>
    <p:text>change "untouched" to "unchanged" to reduce anthropomorphism</p:text>
  </p:cm>
  <p:cm authorId="0" dt="2008-05-21T18:15:21.177" idx="8">
    <p:pos x="3710" y="1416"/>
    <p:text>change "uninstall" to "remove" to lessen repetition of similar words and make this sentence easier to understand. </p:text>
  </p:cm>
  <p:cm authorId="0" dt="2008-05-21T18:17:51.982" idx="9">
    <p:pos x="3139" y="1771"/>
    <p:text>Have you thought about putting all the system restor info at the top and moving all the advanced recovery methods info to the bottom of this screen? To me, this screen is about system restore first, and other stuff second.</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8-05-21T18:19:00.818" idx="10">
    <p:pos x="4743" y="3533"/>
    <p:text>I'm balking on whether users will know what an "image" is again.</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08-05-21T18:20:08.868" idx="11">
    <p:pos x="811" y="936"/>
    <p:text>I might rephrase: "After you have chosen a method, you'll...."</p:text>
  </p:cm>
  <p:cm authorId="0" dt="2008-05-21T18:21:13.068" idx="12">
    <p:pos x="3552" y="1824"/>
    <p:text>Putting this help link in more places might make me more confortable with the commun use of "image"</p:text>
  </p:cm>
  <p:cm authorId="0" dt="2008-05-21T18:22:20.107" idx="13">
    <p:pos x="2616" y="2813"/>
    <p:text>I think you can delete "Afterward,".</p:text>
  </p:cm>
  <p:cm authorId="0" dt="2008-05-21T18:24:14.509" idx="14">
    <p:pos x="2928" y="2146"/>
    <p:text>"Factory condition" seems a little weird to me in the sense that it might be misinterpreted to mean something other than software. We're not lubing the chassis and rotating tires...</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08-05-21T18:26:14.029" idx="15">
    <p:pos x="798" y="768"/>
    <p:text>I think you can drop the "Before you begin..." bit. The option to back up is part of the process. Users can choose to do it or not before they move to the next step. </p:text>
  </p:cm>
  <p:cm authorId="0" dt="2008-05-21T18:27:05.018" idx="16">
    <p:pos x="831" y="1613"/>
    <p:text>You can delete "user"</p:text>
  </p:cm>
  <p:cm authorId="0" dt="2008-05-21T18:27:49.375" idx="17">
    <p:pos x="773" y="2376"/>
    <p:text>Can you add a sentence about switching out of safe mode?</p:text>
  </p:cm>
  <p:cm authorId="0" dt="2008-05-21T18:28:11.903" idx="18">
    <p:pos x="2083" y="3254"/>
    <p:text>Again, you can drop "user."</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08-05-21T18:30:10.127" idx="19">
    <p:pos x="860" y="822"/>
    <p:text>"...and continue restoring your system"? I'm a little confused by the terminology: you were talking about "system restore" and now you are using the word "recovery." Are these synonyms? If so, I suggest using just one of them. If they aren't, then the difference probably needs some explaining. </p:text>
  </p:cm>
  <p:cm authorId="0" dt="2008-05-21T18:30:43.501" idx="20">
    <p:pos x="888" y="1028"/>
    <p:text>Remind the devs to put the UI option in bold</p:text>
  </p:cm>
  <p:cm authorId="0" dt="2008-05-21T18:31:01.532" idx="21">
    <p:pos x="3696" y="1340"/>
    <p:text>delete "will"</p:text>
  </p:cm>
  <p:cm authorId="0" dt="2008-05-21T18:31:26.555" idx="22">
    <p:pos x="3177" y="2227"/>
    <p:text>I think "Restart" is OK</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08-05-21T18:31:59.617" idx="23">
    <p:pos x="4536" y="1469"/>
    <p:text>For sure.</p:text>
  </p:cm>
  <p:cm authorId="0" dt="2008-05-21T18:34:08.641" idx="24">
    <p:pos x="2491" y="3015"/>
    <p:text>The "user" thing just seems too geeky. I've figured out that it is meant to serve as a distinction from "system files," but I haven't really seen an instance where this difference really matters. The context of these screens seems like enough to let the user know whether its their stuff or Window's stuff that's at stake. </p:text>
  </p:cm>
  <p:cm authorId="0" dt="2008-05-21T18:35:10.638" idx="25">
    <p:pos x="2549" y="3226"/>
    <p:text>You should have the warning icon; you shouldn't need the word, too.</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08-05-21T18:37:22.238" idx="26">
    <p:pos x="4949" y="3745"/>
    <p:text>How do you users get the "cancel" message?</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AB0AF4-676B-4B70-8440-C0342F42F922}" type="datetimeFigureOut">
              <a:rPr lang="en-US" smtClean="0"/>
              <a:pPr/>
              <a:t>5/21/2008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F9397-3E9E-4B28-9F73-B62CE0F63C2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B0AF4-676B-4B70-8440-C0342F42F922}" type="datetimeFigureOut">
              <a:rPr lang="en-US" smtClean="0"/>
              <a:pPr/>
              <a:t>5/21/2008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F9397-3E9E-4B28-9F73-B62CE0F63C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B0AF4-676B-4B70-8440-C0342F42F922}" type="datetimeFigureOut">
              <a:rPr lang="en-US" smtClean="0"/>
              <a:pPr/>
              <a:t>5/21/2008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F9397-3E9E-4B28-9F73-B62CE0F63C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AB0AF4-676B-4B70-8440-C0342F42F922}" type="datetimeFigureOut">
              <a:rPr lang="en-US" smtClean="0"/>
              <a:pPr/>
              <a:t>5/21/2008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F9397-3E9E-4B28-9F73-B62CE0F63C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AB0AF4-676B-4B70-8440-C0342F42F922}" type="datetimeFigureOut">
              <a:rPr lang="en-US" smtClean="0"/>
              <a:pPr/>
              <a:t>5/21/2008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F9397-3E9E-4B28-9F73-B62CE0F63C2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AB0AF4-676B-4B70-8440-C0342F42F922}" type="datetimeFigureOut">
              <a:rPr lang="en-US" smtClean="0"/>
              <a:pPr/>
              <a:t>5/21/2008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F9397-3E9E-4B28-9F73-B62CE0F63C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AB0AF4-676B-4B70-8440-C0342F42F922}" type="datetimeFigureOut">
              <a:rPr lang="en-US" smtClean="0"/>
              <a:pPr/>
              <a:t>5/21/2008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4F9397-3E9E-4B28-9F73-B62CE0F63C2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AB0AF4-676B-4B70-8440-C0342F42F922}" type="datetimeFigureOut">
              <a:rPr lang="en-US" smtClean="0"/>
              <a:pPr/>
              <a:t>5/21/2008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4F9397-3E9E-4B28-9F73-B62CE0F63C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B0AF4-676B-4B70-8440-C0342F42F922}" type="datetimeFigureOut">
              <a:rPr lang="en-US" smtClean="0"/>
              <a:pPr/>
              <a:t>5/21/2008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4F9397-3E9E-4B28-9F73-B62CE0F63C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B0AF4-676B-4B70-8440-C0342F42F922}" type="datetimeFigureOut">
              <a:rPr lang="en-US" smtClean="0"/>
              <a:pPr/>
              <a:t>5/21/2008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F9397-3E9E-4B28-9F73-B62CE0F63C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B0AF4-676B-4B70-8440-C0342F42F922}" type="datetimeFigureOut">
              <a:rPr lang="en-US" smtClean="0"/>
              <a:pPr/>
              <a:t>5/21/2008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F9397-3E9E-4B28-9F73-B62CE0F63C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B0AF4-676B-4B70-8440-C0342F42F922}" type="datetimeFigureOut">
              <a:rPr lang="en-US" smtClean="0"/>
              <a:pPr/>
              <a:t>5/21/2008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F9397-3E9E-4B28-9F73-B62CE0F63C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omments" Target="../comments/commen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comments" Target="../comments/comment4.xml"/><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comments" Target="../comments/comment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comments" Target="../comments/comment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comments" Target="../comments/commen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noChangeArrowheads="1"/>
          </p:cNvPicPr>
          <p:nvPr/>
        </p:nvPicPr>
        <p:blipFill>
          <a:blip r:embed="rId2"/>
          <a:srcRect/>
          <a:stretch>
            <a:fillRect/>
          </a:stretch>
        </p:blipFill>
        <p:spPr bwMode="auto">
          <a:xfrm>
            <a:off x="0" y="0"/>
            <a:ext cx="9144000" cy="6855392"/>
          </a:xfrm>
          <a:prstGeom prst="rect">
            <a:avLst/>
          </a:prstGeom>
          <a:noFill/>
          <a:ln w="9525">
            <a:noFill/>
            <a:miter lim="800000"/>
            <a:headEnd/>
            <a:tailEnd/>
          </a:ln>
          <a:effectLst/>
        </p:spPr>
      </p:pic>
      <p:pic>
        <p:nvPicPr>
          <p:cNvPr id="14" name="Picture 13"/>
          <p:cNvPicPr>
            <a:picLocks noChangeAspect="1" noChangeArrowheads="1"/>
          </p:cNvPicPr>
          <p:nvPr/>
        </p:nvPicPr>
        <p:blipFill>
          <a:blip r:embed="rId3"/>
          <a:srcRect/>
          <a:stretch>
            <a:fillRect/>
          </a:stretch>
        </p:blipFill>
        <p:spPr bwMode="auto">
          <a:xfrm>
            <a:off x="3809093" y="773963"/>
            <a:ext cx="800100" cy="123825"/>
          </a:xfrm>
          <a:prstGeom prst="rect">
            <a:avLst/>
          </a:prstGeom>
          <a:noFill/>
          <a:ln w="9525">
            <a:noFill/>
            <a:miter lim="800000"/>
            <a:headEnd/>
            <a:tailEnd/>
          </a:ln>
          <a:effectLst/>
        </p:spPr>
      </p:pic>
      <p:sp>
        <p:nvSpPr>
          <p:cNvPr id="15" name="TextBox 4"/>
          <p:cNvSpPr txBox="1"/>
          <p:nvPr/>
        </p:nvSpPr>
        <p:spPr>
          <a:xfrm>
            <a:off x="2895600" y="1339150"/>
            <a:ext cx="4724400" cy="338554"/>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75000"/>
                    <a:lumOff val="25000"/>
                  </a:schemeClr>
                </a:solidFill>
                <a:latin typeface="Segoe UI" pitchFamily="34" charset="0"/>
                <a:cs typeface="Segoe UI" pitchFamily="34" charset="0"/>
              </a:rPr>
              <a:t>If  you notice system problems, you can roll back Windows to an earlier time when things worked correctly.  Before you try restoring, you can also try to </a:t>
            </a:r>
            <a:r>
              <a:rPr lang="en-US" sz="800" u="sng" dirty="0" smtClean="0">
                <a:solidFill>
                  <a:srgbClr val="0070C0"/>
                </a:solidFill>
                <a:latin typeface="Segoe UI" pitchFamily="34" charset="0"/>
                <a:cs typeface="Segoe UI" pitchFamily="34" charset="0"/>
              </a:rPr>
              <a:t>troubleshoot the problem</a:t>
            </a:r>
            <a:r>
              <a:rPr lang="en-US" sz="800" dirty="0" smtClean="0">
                <a:solidFill>
                  <a:schemeClr val="tx1">
                    <a:lumMod val="75000"/>
                    <a:lumOff val="25000"/>
                  </a:schemeClr>
                </a:solidFill>
                <a:latin typeface="Segoe UI" pitchFamily="34" charset="0"/>
                <a:cs typeface="Segoe UI" pitchFamily="34" charset="0"/>
              </a:rPr>
              <a:t>.</a:t>
            </a:r>
            <a:endParaRPr lang="en-US" sz="800" u="sng" dirty="0" smtClean="0">
              <a:solidFill>
                <a:srgbClr val="0070C0"/>
              </a:solidFill>
              <a:latin typeface="Segoe UI" pitchFamily="34" charset="0"/>
              <a:cs typeface="Segoe UI" pitchFamily="34" charset="0"/>
            </a:endParaRPr>
          </a:p>
        </p:txBody>
      </p:sp>
      <p:sp>
        <p:nvSpPr>
          <p:cNvPr id="16" name="TextBox 5"/>
          <p:cNvSpPr txBox="1"/>
          <p:nvPr/>
        </p:nvSpPr>
        <p:spPr bwMode="auto">
          <a:xfrm>
            <a:off x="2867795" y="1068104"/>
            <a:ext cx="3529171" cy="276999"/>
          </a:xfrm>
          <a:prstGeom prst="rect">
            <a:avLst/>
          </a:prstGeom>
          <a:solidFill>
            <a:schemeClr val="bg1"/>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200" dirty="0" smtClean="0">
                <a:solidFill>
                  <a:srgbClr val="3B6EB5"/>
                </a:solidFill>
                <a:latin typeface="Segoe Semibold" pitchFamily="34" charset="0"/>
                <a:cs typeface="Segoe UI" pitchFamily="34" charset="0"/>
              </a:rPr>
              <a:t>Restore this computer to an earlier point in time</a:t>
            </a:r>
          </a:p>
        </p:txBody>
      </p:sp>
      <p:sp>
        <p:nvSpPr>
          <p:cNvPr id="17" name="Rectangle 16"/>
          <p:cNvSpPr/>
          <p:nvPr/>
        </p:nvSpPr>
        <p:spPr>
          <a:xfrm>
            <a:off x="4267200" y="763304"/>
            <a:ext cx="381000" cy="11083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7"/>
          <p:cNvSpPr txBox="1"/>
          <p:nvPr/>
        </p:nvSpPr>
        <p:spPr>
          <a:xfrm>
            <a:off x="2895600" y="1830104"/>
            <a:ext cx="990600" cy="215444"/>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smtClean="0">
                <a:solidFill>
                  <a:schemeClr val="tx1">
                    <a:lumMod val="75000"/>
                    <a:lumOff val="25000"/>
                  </a:schemeClr>
                </a:solidFill>
                <a:latin typeface="Segoe UI" pitchFamily="34" charset="0"/>
                <a:cs typeface="Segoe UI" pitchFamily="34" charset="0"/>
              </a:rPr>
              <a:t>System Restore</a:t>
            </a:r>
            <a:endParaRPr lang="en-US" sz="800" dirty="0" smtClean="0">
              <a:solidFill>
                <a:schemeClr val="tx1">
                  <a:lumMod val="75000"/>
                  <a:lumOff val="25000"/>
                </a:schemeClr>
              </a:solidFill>
              <a:latin typeface="Segoe UI" pitchFamily="34" charset="0"/>
              <a:cs typeface="Segoe UI" pitchFamily="34" charset="0"/>
            </a:endParaRPr>
          </a:p>
        </p:txBody>
      </p:sp>
      <p:sp>
        <p:nvSpPr>
          <p:cNvPr id="19" name="TextBox 8"/>
          <p:cNvSpPr txBox="1"/>
          <p:nvPr/>
        </p:nvSpPr>
        <p:spPr>
          <a:xfrm>
            <a:off x="2895600" y="2130439"/>
            <a:ext cx="3733800" cy="46166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75000"/>
                    <a:lumOff val="25000"/>
                  </a:schemeClr>
                </a:solidFill>
                <a:latin typeface="Segoe UI" pitchFamily="34" charset="0"/>
                <a:cs typeface="Segoe UI" pitchFamily="34" charset="0"/>
              </a:rPr>
              <a:t>Undo changes to system files and programs but leave documents, pictures, and other personal data untouched. Recently-installed programs and drivers might be uninstalled as a result.</a:t>
            </a:r>
          </a:p>
        </p:txBody>
      </p:sp>
      <p:sp>
        <p:nvSpPr>
          <p:cNvPr id="20" name="TextBox 9"/>
          <p:cNvSpPr txBox="1"/>
          <p:nvPr/>
        </p:nvSpPr>
        <p:spPr>
          <a:xfrm>
            <a:off x="2895600" y="2668304"/>
            <a:ext cx="1524000" cy="215444"/>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smtClean="0">
                <a:solidFill>
                  <a:schemeClr val="tx2">
                    <a:lumMod val="60000"/>
                    <a:lumOff val="40000"/>
                  </a:schemeClr>
                </a:solidFill>
                <a:latin typeface="Segoe UI" pitchFamily="34" charset="0"/>
                <a:cs typeface="Segoe UI" pitchFamily="34" charset="0"/>
              </a:rPr>
              <a:t>Advanced recovery options</a:t>
            </a:r>
            <a:endParaRPr lang="en-US" sz="800" dirty="0" smtClean="0">
              <a:solidFill>
                <a:schemeClr val="tx2">
                  <a:lumMod val="60000"/>
                  <a:lumOff val="40000"/>
                </a:schemeClr>
              </a:solidFill>
              <a:latin typeface="Segoe UI" pitchFamily="34" charset="0"/>
              <a:cs typeface="Segoe UI" pitchFamily="34" charset="0"/>
            </a:endParaRPr>
          </a:p>
        </p:txBody>
      </p:sp>
      <p:sp>
        <p:nvSpPr>
          <p:cNvPr id="21" name="TextBox 11"/>
          <p:cNvSpPr txBox="1"/>
          <p:nvPr/>
        </p:nvSpPr>
        <p:spPr>
          <a:xfrm>
            <a:off x="1182914" y="1081260"/>
            <a:ext cx="1636486" cy="830997"/>
          </a:xfrm>
          <a:prstGeom prst="rect">
            <a:avLst/>
          </a:prstGeom>
          <a:solidFill>
            <a:srgbClr val="376993"/>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bg1"/>
                </a:solidFill>
                <a:latin typeface="Segoe UI" pitchFamily="34" charset="0"/>
                <a:cs typeface="Segoe UI" pitchFamily="34" charset="0"/>
              </a:rPr>
              <a:t>Take a Complete PC Backup</a:t>
            </a:r>
          </a:p>
          <a:p>
            <a:endParaRPr lang="en-US" sz="800" dirty="0" smtClean="0">
              <a:solidFill>
                <a:schemeClr val="bg1"/>
              </a:solidFill>
              <a:latin typeface="Segoe UI" pitchFamily="34" charset="0"/>
              <a:cs typeface="Segoe UI" pitchFamily="34" charset="0"/>
            </a:endParaRPr>
          </a:p>
          <a:p>
            <a:r>
              <a:rPr lang="en-US" sz="800" dirty="0" smtClean="0">
                <a:solidFill>
                  <a:schemeClr val="bg1"/>
                </a:solidFill>
                <a:latin typeface="Segoe UI" pitchFamily="34" charset="0"/>
                <a:cs typeface="Segoe UI" pitchFamily="34" charset="0"/>
              </a:rPr>
              <a:t>Uninstall a program</a:t>
            </a:r>
          </a:p>
          <a:p>
            <a:endParaRPr lang="en-US" sz="800" dirty="0" smtClean="0">
              <a:solidFill>
                <a:schemeClr val="bg1"/>
              </a:solidFill>
              <a:latin typeface="Segoe UI" pitchFamily="34" charset="0"/>
              <a:cs typeface="Segoe UI" pitchFamily="34" charset="0"/>
            </a:endParaRPr>
          </a:p>
          <a:p>
            <a:r>
              <a:rPr lang="en-US" sz="800" dirty="0" smtClean="0">
                <a:solidFill>
                  <a:schemeClr val="bg1"/>
                </a:solidFill>
                <a:latin typeface="Segoe UI" pitchFamily="34" charset="0"/>
                <a:cs typeface="Segoe UI" pitchFamily="34" charset="0"/>
              </a:rPr>
              <a:t>Restore a file</a:t>
            </a:r>
          </a:p>
          <a:p>
            <a:endParaRPr lang="en-US" sz="800" dirty="0">
              <a:solidFill>
                <a:schemeClr val="bg1"/>
              </a:solidFill>
              <a:latin typeface="Segoe UI" pitchFamily="34" charset="0"/>
              <a:cs typeface="Segoe UI" pitchFamily="34" charset="0"/>
            </a:endParaRPr>
          </a:p>
        </p:txBody>
      </p:sp>
      <p:sp>
        <p:nvSpPr>
          <p:cNvPr id="23" name="TextBox 22"/>
          <p:cNvSpPr txBox="1"/>
          <p:nvPr/>
        </p:nvSpPr>
        <p:spPr>
          <a:xfrm>
            <a:off x="1066800" y="1143000"/>
            <a:ext cx="1752600" cy="707886"/>
          </a:xfrm>
          <a:prstGeom prst="rect">
            <a:avLst/>
          </a:prstGeom>
          <a:solidFill>
            <a:schemeClr val="accent6">
              <a:lumMod val="40000"/>
              <a:lumOff val="60000"/>
            </a:schemeClr>
          </a:solidFill>
        </p:spPr>
        <p:txBody>
          <a:bodyPr wrap="square" rtlCol="0">
            <a:spAutoFit/>
          </a:bodyPr>
          <a:lstStyle/>
          <a:p>
            <a:r>
              <a:rPr lang="en-US" sz="1000" dirty="0" smtClean="0"/>
              <a:t>Create an image backup*</a:t>
            </a:r>
          </a:p>
          <a:p>
            <a:r>
              <a:rPr lang="en-US" sz="1000" dirty="0" smtClean="0"/>
              <a:t>Uninstall a program</a:t>
            </a:r>
          </a:p>
          <a:p>
            <a:r>
              <a:rPr lang="en-US" sz="1000" dirty="0" smtClean="0"/>
              <a:t>Restore a personal file</a:t>
            </a:r>
          </a:p>
          <a:p>
            <a:r>
              <a:rPr lang="en-US" sz="1000" dirty="0" smtClean="0"/>
              <a:t>Troubleshoot a problem</a:t>
            </a:r>
            <a:endParaRPr lang="en-US" sz="1000" dirty="0"/>
          </a:p>
        </p:txBody>
      </p:sp>
      <p:sp>
        <p:nvSpPr>
          <p:cNvPr id="24" name="TextBox 23"/>
          <p:cNvSpPr txBox="1"/>
          <p:nvPr/>
        </p:nvSpPr>
        <p:spPr>
          <a:xfrm>
            <a:off x="2819400" y="2667000"/>
            <a:ext cx="1828800" cy="261610"/>
          </a:xfrm>
          <a:prstGeom prst="rect">
            <a:avLst/>
          </a:prstGeom>
          <a:solidFill>
            <a:schemeClr val="accent6">
              <a:lumMod val="40000"/>
              <a:lumOff val="60000"/>
            </a:schemeClr>
          </a:solidFill>
        </p:spPr>
        <p:txBody>
          <a:bodyPr wrap="square" rtlCol="0">
            <a:spAutoFit/>
          </a:bodyPr>
          <a:lstStyle/>
          <a:p>
            <a:r>
              <a:rPr lang="en-US" sz="1100" dirty="0" smtClean="0"/>
              <a:t>Advanced recovery methods</a:t>
            </a:r>
          </a:p>
        </p:txBody>
      </p:sp>
      <p:sp>
        <p:nvSpPr>
          <p:cNvPr id="25" name="TextBox 24"/>
          <p:cNvSpPr txBox="1"/>
          <p:nvPr/>
        </p:nvSpPr>
        <p:spPr>
          <a:xfrm>
            <a:off x="2667000" y="2057400"/>
            <a:ext cx="3962400" cy="553998"/>
          </a:xfrm>
          <a:prstGeom prst="rect">
            <a:avLst/>
          </a:prstGeom>
          <a:solidFill>
            <a:schemeClr val="accent6">
              <a:lumMod val="40000"/>
              <a:lumOff val="60000"/>
            </a:schemeClr>
          </a:solidFill>
        </p:spPr>
        <p:txBody>
          <a:bodyPr wrap="square" rtlCol="0">
            <a:spAutoFit/>
          </a:bodyPr>
          <a:lstStyle/>
          <a:p>
            <a:r>
              <a:rPr lang="en-US" sz="1000" dirty="0" smtClean="0"/>
              <a:t>Undo changes to system files and programs, but leave user files such as documents, pictures, and music untouched.  This might uninstall recently-installed programs and drivers. </a:t>
            </a:r>
            <a:r>
              <a:rPr lang="en-US" sz="1000" u="sng" dirty="0" smtClean="0"/>
              <a:t>How does System Restore work?</a:t>
            </a:r>
            <a:endParaRPr lang="en-US" sz="1000" u="sng" dirty="0"/>
          </a:p>
        </p:txBody>
      </p:sp>
      <p:sp>
        <p:nvSpPr>
          <p:cNvPr id="26" name="TextBox 25"/>
          <p:cNvSpPr txBox="1"/>
          <p:nvPr/>
        </p:nvSpPr>
        <p:spPr>
          <a:xfrm>
            <a:off x="2895600" y="1295400"/>
            <a:ext cx="4572000" cy="400110"/>
          </a:xfrm>
          <a:prstGeom prst="rect">
            <a:avLst/>
          </a:prstGeom>
          <a:solidFill>
            <a:schemeClr val="accent6">
              <a:lumMod val="40000"/>
              <a:lumOff val="60000"/>
            </a:schemeClr>
          </a:solidFill>
        </p:spPr>
        <p:txBody>
          <a:bodyPr wrap="square" rtlCol="0">
            <a:spAutoFit/>
          </a:bodyPr>
          <a:lstStyle/>
          <a:p>
            <a:r>
              <a:rPr lang="en-US" sz="1000" dirty="0" smtClean="0"/>
              <a:t>For minor problems, try System Restore. For serious problems, use the advanced recovery methods to re-image your computer or restore it to factory condition.</a:t>
            </a:r>
            <a:endParaRPr lang="en-US" sz="1000" dirty="0"/>
          </a:p>
        </p:txBody>
      </p:sp>
      <p:sp>
        <p:nvSpPr>
          <p:cNvPr id="22" name="TextBox 21"/>
          <p:cNvSpPr txBox="1"/>
          <p:nvPr/>
        </p:nvSpPr>
        <p:spPr>
          <a:xfrm>
            <a:off x="7696200" y="1066800"/>
            <a:ext cx="228600" cy="261610"/>
          </a:xfrm>
          <a:prstGeom prst="rect">
            <a:avLst/>
          </a:prstGeom>
          <a:solidFill>
            <a:schemeClr val="accent6">
              <a:lumMod val="40000"/>
              <a:lumOff val="60000"/>
            </a:schemeClr>
          </a:solidFill>
        </p:spPr>
        <p:txBody>
          <a:bodyPr wrap="square" rtlCol="0">
            <a:spAutoFit/>
          </a:bodyPr>
          <a:lstStyle/>
          <a:p>
            <a:r>
              <a:rPr lang="en-US" sz="1100" b="1" dirty="0" smtClean="0"/>
              <a:t>?</a:t>
            </a:r>
          </a:p>
        </p:txBody>
      </p:sp>
      <p:sp>
        <p:nvSpPr>
          <p:cNvPr id="27" name="TextBox 26"/>
          <p:cNvSpPr txBox="1"/>
          <p:nvPr/>
        </p:nvSpPr>
        <p:spPr>
          <a:xfrm>
            <a:off x="228600" y="2514600"/>
            <a:ext cx="1752600" cy="43088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100" i="1" dirty="0" smtClean="0"/>
              <a:t>*ad-hoc image backup is not in all </a:t>
            </a:r>
            <a:r>
              <a:rPr lang="en-US" sz="1100" i="1" dirty="0" err="1" smtClean="0"/>
              <a:t>skus</a:t>
            </a:r>
            <a:r>
              <a:rPr lang="en-US" sz="1100" i="1" dirty="0" smtClean="0"/>
              <a:t>, </a:t>
            </a:r>
            <a:r>
              <a:rPr lang="en-US" sz="1100" i="1" dirty="0" err="1" smtClean="0"/>
              <a:t>fyi</a:t>
            </a:r>
            <a:endParaRPr lang="en-US" sz="1100" i="1" dirty="0" smtClean="0"/>
          </a:p>
        </p:txBody>
      </p:sp>
      <p:sp>
        <p:nvSpPr>
          <p:cNvPr id="28" name="TextBox 27"/>
          <p:cNvSpPr txBox="1"/>
          <p:nvPr/>
        </p:nvSpPr>
        <p:spPr>
          <a:xfrm>
            <a:off x="1066800" y="5486400"/>
            <a:ext cx="1752600" cy="261610"/>
          </a:xfrm>
          <a:prstGeom prst="rect">
            <a:avLst/>
          </a:prstGeom>
          <a:solidFill>
            <a:schemeClr val="accent6">
              <a:lumMod val="40000"/>
              <a:lumOff val="60000"/>
            </a:schemeClr>
          </a:solidFill>
        </p:spPr>
        <p:txBody>
          <a:bodyPr wrap="square" rtlCol="0">
            <a:spAutoFit/>
          </a:bodyPr>
          <a:lstStyle/>
          <a:p>
            <a:r>
              <a:rPr lang="en-US" sz="1100" dirty="0" smtClean="0"/>
              <a:t>Windows Solutions Center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685800" y="609600"/>
            <a:ext cx="3486150" cy="1809750"/>
          </a:xfrm>
          <a:prstGeom prst="rect">
            <a:avLst/>
          </a:prstGeom>
          <a:noFill/>
          <a:ln w="9525">
            <a:noFill/>
            <a:miter lim="800000"/>
            <a:headEnd/>
            <a:tailEnd/>
          </a:ln>
        </p:spPr>
      </p:pic>
      <p:pic>
        <p:nvPicPr>
          <p:cNvPr id="3" name="Picture 2" descr="cid:image001.png@01C8212F.90A2D870"/>
          <p:cNvPicPr>
            <a:picLocks noChangeAspect="1" noChangeArrowheads="1"/>
          </p:cNvPicPr>
          <p:nvPr/>
        </p:nvPicPr>
        <p:blipFill>
          <a:blip r:embed="rId3"/>
          <a:srcRect/>
          <a:stretch>
            <a:fillRect/>
          </a:stretch>
        </p:blipFill>
        <p:spPr bwMode="auto">
          <a:xfrm>
            <a:off x="685800" y="2743200"/>
            <a:ext cx="3581400" cy="1581150"/>
          </a:xfrm>
          <a:prstGeom prst="rect">
            <a:avLst/>
          </a:prstGeom>
          <a:noFill/>
          <a:ln w="9525">
            <a:noFill/>
            <a:miter lim="800000"/>
            <a:headEnd/>
            <a:tailEnd/>
          </a:ln>
        </p:spPr>
      </p:pic>
      <p:sp>
        <p:nvSpPr>
          <p:cNvPr id="4" name="TextBox 25"/>
          <p:cNvSpPr txBox="1"/>
          <p:nvPr/>
        </p:nvSpPr>
        <p:spPr>
          <a:xfrm>
            <a:off x="758371" y="2774950"/>
            <a:ext cx="1371600" cy="215444"/>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75000"/>
                    <a:lumOff val="25000"/>
                  </a:schemeClr>
                </a:solidFill>
                <a:latin typeface="Segoe UI" pitchFamily="34" charset="0"/>
                <a:cs typeface="Segoe UI" pitchFamily="34" charset="0"/>
              </a:rPr>
              <a:t>Windows Recovery Center</a:t>
            </a:r>
          </a:p>
        </p:txBody>
      </p:sp>
      <p:sp>
        <p:nvSpPr>
          <p:cNvPr id="5" name="TextBox 26"/>
          <p:cNvSpPr txBox="1"/>
          <p:nvPr/>
        </p:nvSpPr>
        <p:spPr>
          <a:xfrm>
            <a:off x="1143000" y="3333750"/>
            <a:ext cx="2971800" cy="46166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75000"/>
                    <a:lumOff val="25000"/>
                  </a:schemeClr>
                </a:solidFill>
                <a:latin typeface="Segoe UI" pitchFamily="34" charset="0"/>
                <a:cs typeface="Segoe UI" pitchFamily="34" charset="0"/>
              </a:rPr>
              <a:t>Windows has insufficient resources to complete this action. Try  another reset option or try again later.</a:t>
            </a:r>
          </a:p>
          <a:p>
            <a:endParaRPr lang="en-US" sz="800" dirty="0" smtClean="0">
              <a:solidFill>
                <a:schemeClr val="tx1">
                  <a:lumMod val="75000"/>
                  <a:lumOff val="25000"/>
                </a:schemeClr>
              </a:solidFill>
              <a:latin typeface="Segoe UI" pitchFamily="34" charset="0"/>
              <a:cs typeface="Segoe UI" pitchFamily="34" charset="0"/>
            </a:endParaRPr>
          </a:p>
        </p:txBody>
      </p:sp>
      <p:sp>
        <p:nvSpPr>
          <p:cNvPr id="6" name="TextBox 27"/>
          <p:cNvSpPr txBox="1"/>
          <p:nvPr/>
        </p:nvSpPr>
        <p:spPr bwMode="auto">
          <a:xfrm>
            <a:off x="1143000" y="3105150"/>
            <a:ext cx="2688557" cy="276999"/>
          </a:xfrm>
          <a:prstGeom prst="rect">
            <a:avLst/>
          </a:prstGeom>
          <a:solidFill>
            <a:schemeClr val="bg1"/>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200" dirty="0" smtClean="0">
                <a:solidFill>
                  <a:srgbClr val="3B6EB5"/>
                </a:solidFill>
                <a:latin typeface="Segoe Semibold" pitchFamily="34" charset="0"/>
                <a:cs typeface="Segoe UI" pitchFamily="34" charset="0"/>
              </a:rPr>
              <a:t>Cannot launch %application name%</a:t>
            </a:r>
          </a:p>
        </p:txBody>
      </p:sp>
      <p:sp>
        <p:nvSpPr>
          <p:cNvPr id="7" name="TextBox 6"/>
          <p:cNvSpPr txBox="1"/>
          <p:nvPr/>
        </p:nvSpPr>
        <p:spPr>
          <a:xfrm>
            <a:off x="2743200" y="4876800"/>
            <a:ext cx="1219200" cy="646331"/>
          </a:xfrm>
          <a:prstGeom prst="rect">
            <a:avLst/>
          </a:prstGeom>
          <a:noFill/>
        </p:spPr>
        <p:txBody>
          <a:bodyPr wrap="square" rtlCol="0">
            <a:spAutoFit/>
          </a:bodyPr>
          <a:lstStyle/>
          <a:p>
            <a:r>
              <a:rPr lang="en-US" dirty="0" smtClean="0"/>
              <a:t>CPL Tooltip: </a:t>
            </a:r>
          </a:p>
        </p:txBody>
      </p:sp>
      <p:sp>
        <p:nvSpPr>
          <p:cNvPr id="9" name="TextBox 8"/>
          <p:cNvSpPr txBox="1"/>
          <p:nvPr/>
        </p:nvSpPr>
        <p:spPr>
          <a:xfrm>
            <a:off x="4419600" y="762000"/>
            <a:ext cx="2819400" cy="1369606"/>
          </a:xfrm>
          <a:prstGeom prst="rect">
            <a:avLst/>
          </a:prstGeom>
          <a:solidFill>
            <a:schemeClr val="accent6">
              <a:lumMod val="40000"/>
              <a:lumOff val="60000"/>
            </a:schemeClr>
          </a:solidFill>
        </p:spPr>
        <p:txBody>
          <a:bodyPr wrap="square" rtlCol="0">
            <a:spAutoFit/>
          </a:bodyPr>
          <a:lstStyle/>
          <a:p>
            <a:r>
              <a:rPr lang="en-US" sz="1100" dirty="0" smtClean="0"/>
              <a:t>Recovery</a:t>
            </a:r>
          </a:p>
          <a:p>
            <a:r>
              <a:rPr lang="en-US" sz="1400" dirty="0" smtClean="0"/>
              <a:t>You need to be an administrator to perform this task</a:t>
            </a:r>
          </a:p>
          <a:p>
            <a:r>
              <a:rPr lang="en-US" sz="1100" dirty="0" smtClean="0"/>
              <a:t>Log in using an administrator account and try again.</a:t>
            </a:r>
          </a:p>
          <a:p>
            <a:endParaRPr lang="en-US" sz="1100" dirty="0"/>
          </a:p>
          <a:p>
            <a:r>
              <a:rPr lang="en-US" sz="1100" dirty="0" smtClean="0"/>
              <a:t>		Close</a:t>
            </a:r>
            <a:endParaRPr lang="en-US" sz="1100" dirty="0"/>
          </a:p>
        </p:txBody>
      </p:sp>
      <p:sp>
        <p:nvSpPr>
          <p:cNvPr id="10" name="TextBox 9"/>
          <p:cNvSpPr txBox="1"/>
          <p:nvPr/>
        </p:nvSpPr>
        <p:spPr>
          <a:xfrm>
            <a:off x="4343400" y="3048000"/>
            <a:ext cx="2819400" cy="984885"/>
          </a:xfrm>
          <a:prstGeom prst="rect">
            <a:avLst/>
          </a:prstGeom>
          <a:solidFill>
            <a:schemeClr val="accent6">
              <a:lumMod val="40000"/>
              <a:lumOff val="60000"/>
            </a:schemeClr>
          </a:solidFill>
        </p:spPr>
        <p:txBody>
          <a:bodyPr wrap="square" rtlCol="0">
            <a:spAutoFit/>
          </a:bodyPr>
          <a:lstStyle/>
          <a:p>
            <a:r>
              <a:rPr lang="en-US" sz="1100" dirty="0" smtClean="0"/>
              <a:t>Recovery</a:t>
            </a:r>
          </a:p>
          <a:p>
            <a:r>
              <a:rPr lang="en-US" sz="1400" dirty="0" smtClean="0"/>
              <a:t>Could not start &lt;</a:t>
            </a:r>
            <a:r>
              <a:rPr lang="en-US" sz="1400" dirty="0" err="1" smtClean="0"/>
              <a:t>program_name</a:t>
            </a:r>
            <a:r>
              <a:rPr lang="en-US" sz="1400" dirty="0" smtClean="0"/>
              <a:t>&gt;</a:t>
            </a:r>
          </a:p>
          <a:p>
            <a:r>
              <a:rPr lang="en-US" sz="1100" dirty="0"/>
              <a:t>C</a:t>
            </a:r>
            <a:r>
              <a:rPr lang="en-US" sz="1100" dirty="0" smtClean="0"/>
              <a:t>lose any open programs and try again.</a:t>
            </a:r>
          </a:p>
          <a:p>
            <a:endParaRPr lang="en-US" sz="1100" dirty="0"/>
          </a:p>
          <a:p>
            <a:r>
              <a:rPr lang="en-US" sz="1100" dirty="0" smtClean="0"/>
              <a:t>		Close</a:t>
            </a:r>
            <a:endParaRPr lang="en-US" sz="1100" dirty="0"/>
          </a:p>
        </p:txBody>
      </p:sp>
      <p:sp>
        <p:nvSpPr>
          <p:cNvPr id="12" name="TextBox 11"/>
          <p:cNvSpPr txBox="1"/>
          <p:nvPr/>
        </p:nvSpPr>
        <p:spPr>
          <a:xfrm>
            <a:off x="4343400" y="4876800"/>
            <a:ext cx="2819400" cy="938719"/>
          </a:xfrm>
          <a:prstGeom prst="rect">
            <a:avLst/>
          </a:prstGeom>
          <a:solidFill>
            <a:schemeClr val="accent6">
              <a:lumMod val="40000"/>
              <a:lumOff val="60000"/>
            </a:schemeClr>
          </a:solidFill>
        </p:spPr>
        <p:txBody>
          <a:bodyPr wrap="square" rtlCol="0">
            <a:spAutoFit/>
          </a:bodyPr>
          <a:lstStyle/>
          <a:p>
            <a:r>
              <a:rPr lang="en-US" sz="1100" dirty="0" smtClean="0"/>
              <a:t>CPL Tooltip:</a:t>
            </a:r>
            <a:br>
              <a:rPr lang="en-US" sz="1100" dirty="0" smtClean="0"/>
            </a:br>
            <a:r>
              <a:rPr lang="en-US" sz="1100" dirty="0" smtClean="0"/>
              <a:t/>
            </a:r>
            <a:br>
              <a:rPr lang="en-US" sz="1100" dirty="0" smtClean="0"/>
            </a:br>
            <a:r>
              <a:rPr lang="en-US" sz="1100" dirty="0" smtClean="0"/>
              <a:t>Restore your system files to an earlier time, or replace everything on your computer with an image backup you created earlier.</a:t>
            </a:r>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9"/>
          <p:cNvSpPr>
            <a:spLocks noGrp="1"/>
          </p:cNvSpPr>
          <p:nvPr/>
        </p:nvSpPr>
        <p:spPr>
          <a:xfrm>
            <a:off x="457200" y="79115"/>
            <a:ext cx="8229600" cy="3910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400" kern="1200">
                <a:solidFill>
                  <a:schemeClr val="bg1">
                    <a:lumMod val="75000"/>
                  </a:schemeClr>
                </a:solidFill>
                <a:latin typeface="+mj-lt"/>
                <a:ea typeface="+mj-ea"/>
                <a:cs typeface="+mj-cs"/>
              </a:defRPr>
            </a:lvl1pPr>
          </a:lstStyle>
          <a:p>
            <a:endParaRPr lang="en-US"/>
          </a:p>
        </p:txBody>
      </p:sp>
      <p:pic>
        <p:nvPicPr>
          <p:cNvPr id="3" name="Picture 2" descr="\\glassshark\ReliabilityFiles\Recoverability\Story Board\02_Recoverability.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 name="Picture 3"/>
          <p:cNvPicPr>
            <a:picLocks noChangeAspect="1" noChangeArrowheads="1"/>
          </p:cNvPicPr>
          <p:nvPr/>
        </p:nvPicPr>
        <p:blipFill>
          <a:blip r:embed="rId3"/>
          <a:srcRect/>
          <a:stretch>
            <a:fillRect/>
          </a:stretch>
        </p:blipFill>
        <p:spPr bwMode="auto">
          <a:xfrm>
            <a:off x="3809093" y="772659"/>
            <a:ext cx="800100" cy="123825"/>
          </a:xfrm>
          <a:prstGeom prst="rect">
            <a:avLst/>
          </a:prstGeom>
          <a:noFill/>
          <a:ln w="9525">
            <a:noFill/>
            <a:miter lim="800000"/>
            <a:headEnd/>
            <a:tailEnd/>
          </a:ln>
          <a:effectLst/>
        </p:spPr>
      </p:pic>
      <p:sp>
        <p:nvSpPr>
          <p:cNvPr id="5" name="Rectangle 4"/>
          <p:cNvSpPr/>
          <p:nvPr/>
        </p:nvSpPr>
        <p:spPr>
          <a:xfrm>
            <a:off x="1828800" y="2924269"/>
            <a:ext cx="4953000" cy="65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p:cNvSpPr/>
          <p:nvPr/>
        </p:nvSpPr>
        <p:spPr>
          <a:xfrm>
            <a:off x="4267200" y="762000"/>
            <a:ext cx="381000" cy="11083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9"/>
          <p:cNvSpPr txBox="1"/>
          <p:nvPr/>
        </p:nvSpPr>
        <p:spPr>
          <a:xfrm>
            <a:off x="1856604" y="1490246"/>
            <a:ext cx="5458595" cy="338554"/>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75000"/>
                    <a:lumOff val="25000"/>
                  </a:schemeClr>
                </a:solidFill>
                <a:latin typeface="Segoe UI" pitchFamily="34" charset="0"/>
                <a:cs typeface="Segoe UI" pitchFamily="34" charset="0"/>
              </a:rPr>
              <a:t>Before you begin either option, you can create a backup of all your personal files, which you can then restore later.</a:t>
            </a:r>
            <a:br>
              <a:rPr lang="en-US" sz="800" dirty="0" smtClean="0">
                <a:solidFill>
                  <a:schemeClr val="tx1">
                    <a:lumMod val="75000"/>
                    <a:lumOff val="25000"/>
                  </a:schemeClr>
                </a:solidFill>
                <a:latin typeface="Segoe UI" pitchFamily="34" charset="0"/>
                <a:cs typeface="Segoe UI" pitchFamily="34" charset="0"/>
              </a:rPr>
            </a:br>
            <a:endParaRPr lang="en-US" sz="800" dirty="0" smtClean="0">
              <a:solidFill>
                <a:schemeClr val="tx1">
                  <a:lumMod val="75000"/>
                  <a:lumOff val="25000"/>
                </a:schemeClr>
              </a:solidFill>
              <a:latin typeface="Segoe UI" pitchFamily="34" charset="0"/>
              <a:cs typeface="Segoe UI" pitchFamily="34" charset="0"/>
            </a:endParaRPr>
          </a:p>
        </p:txBody>
      </p:sp>
      <p:sp>
        <p:nvSpPr>
          <p:cNvPr id="8" name="TextBox 10"/>
          <p:cNvSpPr txBox="1"/>
          <p:nvPr/>
        </p:nvSpPr>
        <p:spPr bwMode="auto">
          <a:xfrm>
            <a:off x="1828800" y="1219200"/>
            <a:ext cx="2756332" cy="276999"/>
          </a:xfrm>
          <a:prstGeom prst="rect">
            <a:avLst/>
          </a:prstGeom>
          <a:solidFill>
            <a:schemeClr val="bg1"/>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200" dirty="0" smtClean="0">
                <a:solidFill>
                  <a:srgbClr val="3B6EB5"/>
                </a:solidFill>
                <a:latin typeface="Segoe Semibold" pitchFamily="34" charset="0"/>
                <a:cs typeface="Segoe UI" pitchFamily="34" charset="0"/>
              </a:rPr>
              <a:t>Choose an advanced recovery option</a:t>
            </a:r>
          </a:p>
        </p:txBody>
      </p:sp>
      <p:sp>
        <p:nvSpPr>
          <p:cNvPr id="9" name="TextBox 11"/>
          <p:cNvSpPr txBox="1"/>
          <p:nvPr/>
        </p:nvSpPr>
        <p:spPr bwMode="auto">
          <a:xfrm>
            <a:off x="2209800" y="2085201"/>
            <a:ext cx="3344890" cy="276999"/>
          </a:xfrm>
          <a:prstGeom prst="rect">
            <a:avLst/>
          </a:prstGeom>
          <a:solidFill>
            <a:schemeClr val="bg1"/>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200" dirty="0" smtClean="0">
                <a:solidFill>
                  <a:schemeClr val="tx2"/>
                </a:solidFill>
                <a:latin typeface="Segoe Semibold" pitchFamily="34" charset="0"/>
                <a:cs typeface="Segoe UI" pitchFamily="34" charset="0"/>
              </a:rPr>
              <a:t>Restore your computer from a System backup</a:t>
            </a:r>
          </a:p>
        </p:txBody>
      </p:sp>
      <p:pic>
        <p:nvPicPr>
          <p:cNvPr id="10" name="Picture 9"/>
          <p:cNvPicPr>
            <a:picLocks noChangeAspect="1" noChangeArrowheads="1"/>
          </p:cNvPicPr>
          <p:nvPr/>
        </p:nvPicPr>
        <p:blipFill>
          <a:blip r:embed="rId4"/>
          <a:srcRect/>
          <a:stretch>
            <a:fillRect/>
          </a:stretch>
        </p:blipFill>
        <p:spPr bwMode="auto">
          <a:xfrm>
            <a:off x="2064327" y="2140527"/>
            <a:ext cx="179367" cy="200891"/>
          </a:xfrm>
          <a:prstGeom prst="rect">
            <a:avLst/>
          </a:prstGeom>
          <a:noFill/>
          <a:ln w="9525">
            <a:noFill/>
            <a:miter lim="800000"/>
            <a:headEnd/>
            <a:tailEnd/>
          </a:ln>
          <a:effectLst/>
        </p:spPr>
      </p:pic>
      <p:sp>
        <p:nvSpPr>
          <p:cNvPr id="11" name="Rectangle 10"/>
          <p:cNvSpPr/>
          <p:nvPr/>
        </p:nvSpPr>
        <p:spPr>
          <a:xfrm>
            <a:off x="1981200" y="2057401"/>
            <a:ext cx="5133109" cy="727364"/>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16"/>
          <p:cNvSpPr txBox="1"/>
          <p:nvPr/>
        </p:nvSpPr>
        <p:spPr bwMode="auto">
          <a:xfrm>
            <a:off x="2209800" y="3581400"/>
            <a:ext cx="2031325" cy="276999"/>
          </a:xfrm>
          <a:prstGeom prst="rect">
            <a:avLst/>
          </a:prstGeom>
          <a:solidFill>
            <a:schemeClr val="bg1"/>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200" dirty="0" smtClean="0">
                <a:solidFill>
                  <a:schemeClr val="tx2"/>
                </a:solidFill>
                <a:latin typeface="Segoe Semibold" pitchFamily="34" charset="0"/>
                <a:cs typeface="Segoe UI" pitchFamily="34" charset="0"/>
              </a:rPr>
              <a:t>Reinstall Windows	</a:t>
            </a:r>
          </a:p>
        </p:txBody>
      </p:sp>
      <p:sp>
        <p:nvSpPr>
          <p:cNvPr id="13" name="TextBox 17"/>
          <p:cNvSpPr txBox="1"/>
          <p:nvPr/>
        </p:nvSpPr>
        <p:spPr>
          <a:xfrm>
            <a:off x="2209801" y="3858399"/>
            <a:ext cx="4876800" cy="338554"/>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75000"/>
                    <a:lumOff val="25000"/>
                  </a:schemeClr>
                </a:solidFill>
                <a:latin typeface="Segoe UI" pitchFamily="34" charset="0"/>
                <a:cs typeface="Segoe UI" pitchFamily="34" charset="0"/>
              </a:rPr>
              <a:t>Warning: This option installs a fresh copy of Windows on your computer. You will need to reinstall your programs using the original installation discs or files.</a:t>
            </a:r>
          </a:p>
        </p:txBody>
      </p:sp>
      <p:pic>
        <p:nvPicPr>
          <p:cNvPr id="14" name="Picture 13"/>
          <p:cNvPicPr>
            <a:picLocks noChangeAspect="1" noChangeArrowheads="1"/>
          </p:cNvPicPr>
          <p:nvPr/>
        </p:nvPicPr>
        <p:blipFill>
          <a:blip r:embed="rId4"/>
          <a:srcRect/>
          <a:stretch>
            <a:fillRect/>
          </a:stretch>
        </p:blipFill>
        <p:spPr bwMode="auto">
          <a:xfrm>
            <a:off x="2064327" y="3657600"/>
            <a:ext cx="179367" cy="200891"/>
          </a:xfrm>
          <a:prstGeom prst="rect">
            <a:avLst/>
          </a:prstGeom>
          <a:noFill/>
          <a:ln w="9525">
            <a:noFill/>
            <a:miter lim="800000"/>
            <a:headEnd/>
            <a:tailEnd/>
          </a:ln>
          <a:effectLst/>
        </p:spPr>
      </p:pic>
      <p:sp>
        <p:nvSpPr>
          <p:cNvPr id="15" name="TextBox 13"/>
          <p:cNvSpPr txBox="1"/>
          <p:nvPr/>
        </p:nvSpPr>
        <p:spPr>
          <a:xfrm>
            <a:off x="2209801" y="2362200"/>
            <a:ext cx="4876800" cy="58477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75000"/>
                    <a:lumOff val="25000"/>
                  </a:schemeClr>
                </a:solidFill>
                <a:latin typeface="Segoe UI" pitchFamily="34" charset="0"/>
                <a:cs typeface="Segoe UI" pitchFamily="34" charset="0"/>
              </a:rPr>
              <a:t>Replace everything on your computer—Windows, your programs, and all your personal files-- with a System backup that you made earlier.  Everything currently on your computer will be replaced with the files and programs you had when you made the backup.</a:t>
            </a:r>
          </a:p>
          <a:p>
            <a:endParaRPr lang="en-US" sz="800" dirty="0" smtClean="0">
              <a:solidFill>
                <a:schemeClr val="tx1">
                  <a:lumMod val="75000"/>
                  <a:lumOff val="25000"/>
                </a:schemeClr>
              </a:solidFill>
              <a:latin typeface="Segoe UI" pitchFamily="34" charset="0"/>
              <a:cs typeface="Segoe UI" pitchFamily="34" charset="0"/>
            </a:endParaRPr>
          </a:p>
        </p:txBody>
      </p:sp>
      <p:sp>
        <p:nvSpPr>
          <p:cNvPr id="16" name="TextBox 15"/>
          <p:cNvSpPr txBox="1"/>
          <p:nvPr/>
        </p:nvSpPr>
        <p:spPr>
          <a:xfrm>
            <a:off x="1600200" y="1219200"/>
            <a:ext cx="6477000" cy="615553"/>
          </a:xfrm>
          <a:prstGeom prst="rect">
            <a:avLst/>
          </a:prstGeom>
          <a:solidFill>
            <a:schemeClr val="accent6">
              <a:lumMod val="40000"/>
              <a:lumOff val="60000"/>
            </a:schemeClr>
          </a:solidFill>
        </p:spPr>
        <p:txBody>
          <a:bodyPr wrap="square" rtlCol="0">
            <a:spAutoFit/>
          </a:bodyPr>
          <a:lstStyle/>
          <a:p>
            <a:r>
              <a:rPr lang="en-US" sz="1400" dirty="0" smtClean="0"/>
              <a:t>Choose an advanced recovery method</a:t>
            </a:r>
          </a:p>
          <a:p>
            <a:r>
              <a:rPr lang="en-US" sz="1000" dirty="0" smtClean="0"/>
              <a:t>Before either method begins, you’ll have the opportunity to back up user files, such as documents, pictures, and music. </a:t>
            </a:r>
          </a:p>
          <a:p>
            <a:r>
              <a:rPr lang="en-US" sz="1000" u="sng" dirty="0" smtClean="0"/>
              <a:t>Help me choose a recovery method.</a:t>
            </a:r>
          </a:p>
        </p:txBody>
      </p:sp>
      <p:sp>
        <p:nvSpPr>
          <p:cNvPr id="17" name="TextBox 16"/>
          <p:cNvSpPr txBox="1"/>
          <p:nvPr/>
        </p:nvSpPr>
        <p:spPr>
          <a:xfrm>
            <a:off x="2286000" y="2057400"/>
            <a:ext cx="5410200" cy="769441"/>
          </a:xfrm>
          <a:prstGeom prst="rect">
            <a:avLst/>
          </a:prstGeom>
          <a:solidFill>
            <a:schemeClr val="accent6">
              <a:lumMod val="40000"/>
              <a:lumOff val="60000"/>
            </a:schemeClr>
          </a:solidFill>
        </p:spPr>
        <p:txBody>
          <a:bodyPr wrap="square" rtlCol="0">
            <a:spAutoFit/>
          </a:bodyPr>
          <a:lstStyle/>
          <a:p>
            <a:r>
              <a:rPr lang="en-US" sz="1400" dirty="0" smtClean="0"/>
              <a:t>Re-image your computer</a:t>
            </a:r>
          </a:p>
          <a:p>
            <a:r>
              <a:rPr lang="en-US" sz="1000" dirty="0" smtClean="0"/>
              <a:t>If you have previously backed up your computer’s system files, you can use the backup to replace everything on this computer--including Windows, your programs, and all your user files--with the information saved on the system image.   </a:t>
            </a:r>
            <a:r>
              <a:rPr lang="en-US" sz="1000" u="sng" dirty="0" smtClean="0"/>
              <a:t>What’s a system image?</a:t>
            </a:r>
          </a:p>
        </p:txBody>
      </p:sp>
      <p:sp>
        <p:nvSpPr>
          <p:cNvPr id="18" name="TextBox 17"/>
          <p:cNvSpPr txBox="1"/>
          <p:nvPr/>
        </p:nvSpPr>
        <p:spPr>
          <a:xfrm>
            <a:off x="2286000" y="3581400"/>
            <a:ext cx="4800600" cy="769441"/>
          </a:xfrm>
          <a:prstGeom prst="rect">
            <a:avLst/>
          </a:prstGeom>
          <a:solidFill>
            <a:schemeClr val="accent6">
              <a:lumMod val="40000"/>
              <a:lumOff val="60000"/>
            </a:schemeClr>
          </a:solidFill>
        </p:spPr>
        <p:txBody>
          <a:bodyPr wrap="square" rtlCol="0">
            <a:spAutoFit/>
          </a:bodyPr>
          <a:lstStyle/>
          <a:p>
            <a:r>
              <a:rPr lang="en-US" sz="1400" dirty="0" smtClean="0"/>
              <a:t>Return your computer to factory condition (reinstall Windows)</a:t>
            </a:r>
          </a:p>
          <a:p>
            <a:r>
              <a:rPr lang="en-US" sz="1000" dirty="0" smtClean="0"/>
              <a:t>Warning: This option deletes everything, including user files and programs, and resets Windows to factory condition. Afterward, you will need to reinstall all of your programs using your original installation discs or files. </a:t>
            </a:r>
          </a:p>
        </p:txBody>
      </p:sp>
      <p:sp>
        <p:nvSpPr>
          <p:cNvPr id="19" name="TextBox 18"/>
          <p:cNvSpPr txBox="1"/>
          <p:nvPr/>
        </p:nvSpPr>
        <p:spPr>
          <a:xfrm>
            <a:off x="6858000" y="5791200"/>
            <a:ext cx="1828800" cy="6001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100" dirty="0" smtClean="0"/>
              <a:t>What if you have partitioned? Does it just reinstall windows on 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d:image001.png@01C8212F.90A2D870"/>
          <p:cNvPicPr>
            <a:picLocks noChangeAspect="1" noChangeArrowheads="1"/>
          </p:cNvPicPr>
          <p:nvPr/>
        </p:nvPicPr>
        <p:blipFill>
          <a:blip r:embed="rId2"/>
          <a:srcRect/>
          <a:stretch>
            <a:fillRect/>
          </a:stretch>
        </p:blipFill>
        <p:spPr bwMode="auto">
          <a:xfrm>
            <a:off x="2781300" y="2638425"/>
            <a:ext cx="3581400" cy="1581150"/>
          </a:xfrm>
          <a:prstGeom prst="rect">
            <a:avLst/>
          </a:prstGeom>
          <a:noFill/>
          <a:ln w="9525">
            <a:noFill/>
            <a:miter lim="800000"/>
            <a:headEnd/>
            <a:tailEnd/>
          </a:ln>
        </p:spPr>
      </p:pic>
      <p:sp>
        <p:nvSpPr>
          <p:cNvPr id="3" name="TextBox 41"/>
          <p:cNvSpPr txBox="1"/>
          <p:nvPr/>
        </p:nvSpPr>
        <p:spPr>
          <a:xfrm>
            <a:off x="2853871" y="2670175"/>
            <a:ext cx="1371600" cy="215444"/>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75000"/>
                    <a:lumOff val="25000"/>
                  </a:schemeClr>
                </a:solidFill>
                <a:latin typeface="Segoe UI" pitchFamily="34" charset="0"/>
                <a:cs typeface="Segoe UI" pitchFamily="34" charset="0"/>
              </a:rPr>
              <a:t>Windows Recovery Center</a:t>
            </a:r>
          </a:p>
        </p:txBody>
      </p:sp>
      <p:sp>
        <p:nvSpPr>
          <p:cNvPr id="4" name="TextBox 42"/>
          <p:cNvSpPr txBox="1"/>
          <p:nvPr/>
        </p:nvSpPr>
        <p:spPr>
          <a:xfrm>
            <a:off x="3238500" y="3228975"/>
            <a:ext cx="2971800" cy="58477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75000"/>
                    <a:lumOff val="25000"/>
                  </a:schemeClr>
                </a:solidFill>
                <a:latin typeface="Segoe UI" pitchFamily="34" charset="0"/>
                <a:cs typeface="Segoe UI" pitchFamily="34" charset="0"/>
              </a:rPr>
              <a:t>Windows could not find the files to re-install the operating system. If you have the Windows installation DVD click Yes and follow the steps in subsequent screens. You will be prompted when to insert the CD.</a:t>
            </a:r>
          </a:p>
        </p:txBody>
      </p:sp>
      <p:sp>
        <p:nvSpPr>
          <p:cNvPr id="5" name="TextBox 43"/>
          <p:cNvSpPr txBox="1"/>
          <p:nvPr/>
        </p:nvSpPr>
        <p:spPr bwMode="auto">
          <a:xfrm>
            <a:off x="3238500" y="3000375"/>
            <a:ext cx="2632452" cy="276999"/>
          </a:xfrm>
          <a:prstGeom prst="rect">
            <a:avLst/>
          </a:prstGeom>
          <a:solidFill>
            <a:schemeClr val="bg1"/>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200" dirty="0" smtClean="0">
                <a:solidFill>
                  <a:srgbClr val="3B6EB5"/>
                </a:solidFill>
                <a:latin typeface="Segoe Semibold" pitchFamily="34" charset="0"/>
                <a:cs typeface="Segoe UI" pitchFamily="34" charset="0"/>
              </a:rPr>
              <a:t>Do you have a Windows Install CD?</a:t>
            </a:r>
          </a:p>
        </p:txBody>
      </p:sp>
      <p:sp>
        <p:nvSpPr>
          <p:cNvPr id="6" name="Rounded Rectangle 5"/>
          <p:cNvSpPr/>
          <p:nvPr/>
        </p:nvSpPr>
        <p:spPr>
          <a:xfrm>
            <a:off x="5496953" y="3844821"/>
            <a:ext cx="664028" cy="192314"/>
          </a:xfrm>
          <a:prstGeom prst="roundRect">
            <a:avLst/>
          </a:prstGeom>
          <a:gradFill flip="none" rotWithShape="1">
            <a:gsLst>
              <a:gs pos="51000">
                <a:schemeClr val="bg1">
                  <a:lumMod val="85000"/>
                </a:schemeClr>
              </a:gs>
              <a:gs pos="50000">
                <a:schemeClr val="bg1">
                  <a:lumMod val="95000"/>
                </a:schemeClr>
              </a:gs>
              <a:gs pos="100000">
                <a:schemeClr val="bg1">
                  <a:lumMod val="95000"/>
                </a:schemeClr>
              </a:gs>
            </a:gsLst>
            <a:lin ang="5400000" scaled="0"/>
            <a:tileRect/>
          </a:gradFill>
          <a:ln w="3175">
            <a:solidFill>
              <a:schemeClr val="tx1">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tx1">
                    <a:lumMod val="95000"/>
                    <a:lumOff val="5000"/>
                  </a:schemeClr>
                </a:solidFill>
              </a:rPr>
              <a:t>No</a:t>
            </a:r>
            <a:endParaRPr lang="en-US" sz="1000" dirty="0">
              <a:solidFill>
                <a:schemeClr val="tx1">
                  <a:lumMod val="95000"/>
                  <a:lumOff val="5000"/>
                </a:schemeClr>
              </a:solidFill>
            </a:endParaRPr>
          </a:p>
        </p:txBody>
      </p:sp>
      <p:sp>
        <p:nvSpPr>
          <p:cNvPr id="7" name="Rounded Rectangle 6"/>
          <p:cNvSpPr/>
          <p:nvPr/>
        </p:nvSpPr>
        <p:spPr>
          <a:xfrm>
            <a:off x="4731323" y="3844821"/>
            <a:ext cx="664028" cy="192314"/>
          </a:xfrm>
          <a:prstGeom prst="roundRect">
            <a:avLst/>
          </a:prstGeom>
          <a:gradFill flip="none" rotWithShape="1">
            <a:gsLst>
              <a:gs pos="51000">
                <a:schemeClr val="bg1">
                  <a:lumMod val="85000"/>
                </a:schemeClr>
              </a:gs>
              <a:gs pos="50000">
                <a:schemeClr val="bg1">
                  <a:lumMod val="95000"/>
                </a:schemeClr>
              </a:gs>
              <a:gs pos="100000">
                <a:schemeClr val="bg1">
                  <a:lumMod val="95000"/>
                </a:schemeClr>
              </a:gs>
            </a:gsLst>
            <a:lin ang="5400000" scaled="0"/>
            <a:tileRect/>
          </a:gradFill>
          <a:ln w="3175">
            <a:solidFill>
              <a:schemeClr val="tx1">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tx1">
                    <a:lumMod val="95000"/>
                    <a:lumOff val="5000"/>
                  </a:schemeClr>
                </a:solidFill>
              </a:rPr>
              <a:t>Yes</a:t>
            </a:r>
            <a:endParaRPr lang="en-US" sz="1000" dirty="0">
              <a:solidFill>
                <a:schemeClr val="tx1">
                  <a:lumMod val="95000"/>
                  <a:lumOff val="5000"/>
                </a:schemeClr>
              </a:solidFill>
            </a:endParaRPr>
          </a:p>
        </p:txBody>
      </p:sp>
      <p:sp>
        <p:nvSpPr>
          <p:cNvPr id="9" name="TextBox 8"/>
          <p:cNvSpPr txBox="1"/>
          <p:nvPr/>
        </p:nvSpPr>
        <p:spPr>
          <a:xfrm>
            <a:off x="4114800" y="1143000"/>
            <a:ext cx="3810000" cy="1323439"/>
          </a:xfrm>
          <a:prstGeom prst="rect">
            <a:avLst/>
          </a:prstGeom>
          <a:solidFill>
            <a:schemeClr val="accent6">
              <a:lumMod val="40000"/>
              <a:lumOff val="60000"/>
            </a:schemeClr>
          </a:solidFill>
        </p:spPr>
        <p:txBody>
          <a:bodyPr wrap="square" rtlCol="0">
            <a:spAutoFit/>
          </a:bodyPr>
          <a:lstStyle/>
          <a:p>
            <a:r>
              <a:rPr lang="en-US" sz="1100" dirty="0" smtClean="0"/>
              <a:t>Recovery</a:t>
            </a:r>
          </a:p>
          <a:p>
            <a:r>
              <a:rPr lang="en-US" sz="1400" dirty="0" smtClean="0"/>
              <a:t>Do you have a Windows installation disc?</a:t>
            </a:r>
          </a:p>
          <a:p>
            <a:r>
              <a:rPr lang="en-US" sz="1100" dirty="0" smtClean="0"/>
              <a:t>Windows could not find the files needed to reinstall the operating system. If you have an installation disc, click Yes and you will be prompted to insert the disc later.</a:t>
            </a:r>
          </a:p>
          <a:p>
            <a:endParaRPr lang="en-US" sz="1100" dirty="0"/>
          </a:p>
          <a:p>
            <a:r>
              <a:rPr lang="en-US" sz="1100" dirty="0" smtClean="0"/>
              <a:t> 		Yes     No</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826375" y="1593850"/>
            <a:ext cx="438150" cy="438150"/>
          </a:xfrm>
          <a:prstGeom prst="round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3175">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1">
            <a:schemeClr val="l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 name="Rounded Rectangle 2"/>
          <p:cNvSpPr/>
          <p:nvPr/>
        </p:nvSpPr>
        <p:spPr>
          <a:xfrm>
            <a:off x="7826375" y="2243138"/>
            <a:ext cx="438150" cy="438150"/>
          </a:xfrm>
          <a:prstGeom prst="round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3175">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1">
            <a:schemeClr val="l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 name="Rounded Rectangle 3"/>
          <p:cNvSpPr/>
          <p:nvPr/>
        </p:nvSpPr>
        <p:spPr>
          <a:xfrm>
            <a:off x="7826375" y="2882900"/>
            <a:ext cx="438150" cy="438150"/>
          </a:xfrm>
          <a:prstGeom prst="round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3175">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1">
            <a:schemeClr val="l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 name="Rounded Rectangle 4"/>
          <p:cNvSpPr/>
          <p:nvPr/>
        </p:nvSpPr>
        <p:spPr>
          <a:xfrm>
            <a:off x="590550" y="1450975"/>
            <a:ext cx="7486650" cy="4743450"/>
          </a:xfrm>
          <a:prstGeom prst="roundRect">
            <a:avLst>
              <a:gd name="adj" fmla="val 1004"/>
            </a:avLst>
          </a:prstGeom>
          <a:solidFill>
            <a:schemeClr val="bg1">
              <a:lumMod val="95000"/>
            </a:schemeClr>
          </a:solidFill>
          <a:ln w="3175">
            <a:solidFill>
              <a:schemeClr val="bg1">
                <a:lumMod val="50000"/>
              </a:schemeClr>
            </a:solidFill>
          </a:ln>
          <a:effectLst>
            <a:outerShdw blurRad="76200" dist="381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 name="Rectangle 5"/>
          <p:cNvSpPr/>
          <p:nvPr/>
        </p:nvSpPr>
        <p:spPr>
          <a:xfrm>
            <a:off x="647700" y="2032000"/>
            <a:ext cx="7372350" cy="4105275"/>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 name="Title 1"/>
          <p:cNvSpPr>
            <a:spLocks noGrp="1"/>
          </p:cNvSpPr>
          <p:nvPr/>
        </p:nvSpPr>
        <p:spPr>
          <a:xfrm>
            <a:off x="457200" y="79375"/>
            <a:ext cx="8229600" cy="390525"/>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1400" kern="1200">
                <a:solidFill>
                  <a:schemeClr val="bg1">
                    <a:lumMod val="75000"/>
                  </a:schemeClr>
                </a:solidFill>
                <a:latin typeface="+mj-lt"/>
                <a:ea typeface="+mj-ea"/>
                <a:cs typeface="+mj-cs"/>
              </a:defRPr>
            </a:lvl1pPr>
          </a:lstStyle>
          <a:p>
            <a:pPr fontAlgn="auto">
              <a:spcAft>
                <a:spcPts val="0"/>
              </a:spcAft>
              <a:defRPr/>
            </a:pPr>
            <a:r>
              <a:rPr lang="en-US" dirty="0" smtClean="0"/>
              <a:t>Windows 7 Desktop –  Troubleshoot My PC: PC Health Center – </a:t>
            </a:r>
            <a:r>
              <a:rPr lang="en-US" b="1" dirty="0" smtClean="0"/>
              <a:t>Design Option 2</a:t>
            </a:r>
            <a:r>
              <a:rPr lang="en-US" dirty="0" smtClean="0"/>
              <a:t/>
            </a:r>
            <a:br>
              <a:rPr lang="en-US" dirty="0" smtClean="0"/>
            </a:br>
            <a:r>
              <a:rPr lang="en-US" dirty="0" smtClean="0"/>
              <a:t>Restore my PC</a:t>
            </a:r>
            <a:endParaRPr lang="en-US" dirty="0"/>
          </a:p>
        </p:txBody>
      </p:sp>
      <p:sp>
        <p:nvSpPr>
          <p:cNvPr id="8" name="Rectangle 7"/>
          <p:cNvSpPr/>
          <p:nvPr/>
        </p:nvSpPr>
        <p:spPr>
          <a:xfrm>
            <a:off x="457200" y="1417638"/>
            <a:ext cx="8001000" cy="5059362"/>
          </a:xfrm>
          <a:prstGeom prst="rect">
            <a:avLst/>
          </a:prstGeom>
          <a:noFill/>
          <a:ln w="3175">
            <a:solidFill>
              <a:schemeClr val="bg1">
                <a:lumMod val="50000"/>
              </a:schemeClr>
            </a:solidFill>
          </a:ln>
        </p:spPr>
        <p:style>
          <a:lnRef idx="2">
            <a:schemeClr val="accent1">
              <a:shade val="50000"/>
            </a:schemeClr>
          </a:lnRef>
          <a:fillRef idx="1001">
            <a:schemeClr val="l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9" name="Rectangle 8"/>
          <p:cNvSpPr/>
          <p:nvPr/>
        </p:nvSpPr>
        <p:spPr>
          <a:xfrm>
            <a:off x="457200" y="6248400"/>
            <a:ext cx="8001000" cy="228600"/>
          </a:xfrm>
          <a:prstGeom prst="rect">
            <a:avLst/>
          </a:prstGeom>
          <a:gradFill flip="none" rotWithShape="1">
            <a:gsLst>
              <a:gs pos="36000">
                <a:schemeClr val="bg1">
                  <a:lumMod val="85000"/>
                </a:schemeClr>
              </a:gs>
              <a:gs pos="27000">
                <a:schemeClr val="bg1">
                  <a:lumMod val="95000"/>
                </a:schemeClr>
              </a:gs>
            </a:gsLst>
            <a:lin ang="5400000" scaled="1"/>
            <a:tileRect/>
          </a:gradFill>
          <a:ln w="3175">
            <a:solidFill>
              <a:schemeClr val="bg1">
                <a:lumMod val="50000"/>
              </a:schemeClr>
            </a:solidFill>
          </a:ln>
        </p:spPr>
        <p:style>
          <a:lnRef idx="2">
            <a:schemeClr val="accent1">
              <a:shade val="50000"/>
            </a:schemeClr>
          </a:lnRef>
          <a:fillRef idx="1001">
            <a:schemeClr val="l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10" name="TextBox 7"/>
          <p:cNvSpPr txBox="1">
            <a:spLocks noChangeArrowheads="1"/>
          </p:cNvSpPr>
          <p:nvPr/>
        </p:nvSpPr>
        <p:spPr bwMode="auto">
          <a:xfrm>
            <a:off x="8001000" y="6276975"/>
            <a:ext cx="487363" cy="200025"/>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latin typeface="Calibri" pitchFamily="34" charset="0"/>
              </a:rPr>
              <a:t>1:15 PM</a:t>
            </a:r>
          </a:p>
        </p:txBody>
      </p:sp>
      <p:sp>
        <p:nvSpPr>
          <p:cNvPr id="11" name="Oval 10"/>
          <p:cNvSpPr/>
          <p:nvPr/>
        </p:nvSpPr>
        <p:spPr>
          <a:xfrm>
            <a:off x="7886700" y="6300788"/>
            <a:ext cx="127000" cy="130175"/>
          </a:xfrm>
          <a:prstGeom prst="ellipse">
            <a:avLst/>
          </a:prstGeom>
          <a:gradFill flip="none" rotWithShape="1">
            <a:gsLst>
              <a:gs pos="91000">
                <a:schemeClr val="bg1">
                  <a:lumMod val="85000"/>
                </a:schemeClr>
              </a:gs>
              <a:gs pos="36000">
                <a:schemeClr val="bg1">
                  <a:lumMod val="95000"/>
                </a:schemeClr>
              </a:gs>
              <a:gs pos="100000">
                <a:schemeClr val="bg1">
                  <a:lumMod val="95000"/>
                </a:schemeClr>
              </a:gs>
            </a:gsLst>
            <a:lin ang="5400000" scaled="0"/>
            <a:tileRect/>
          </a:gradFill>
          <a:ln w="3175">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2" name="Oval 11"/>
          <p:cNvSpPr/>
          <p:nvPr/>
        </p:nvSpPr>
        <p:spPr>
          <a:xfrm>
            <a:off x="7696200" y="6300788"/>
            <a:ext cx="127000" cy="13017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3500000" scaled="1"/>
            <a:tileRect/>
          </a:gradFill>
          <a:ln w="3175">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13" name="Rectangle 12"/>
          <p:cNvSpPr/>
          <p:nvPr/>
        </p:nvSpPr>
        <p:spPr>
          <a:xfrm>
            <a:off x="7639050" y="1417638"/>
            <a:ext cx="819150" cy="4830762"/>
          </a:xfrm>
          <a:prstGeom prst="rect">
            <a:avLst/>
          </a:prstGeom>
          <a:gradFill>
            <a:gsLst>
              <a:gs pos="100000">
                <a:schemeClr val="tx1">
                  <a:alpha val="21000"/>
                </a:schemeClr>
              </a:gs>
              <a:gs pos="0">
                <a:schemeClr val="tx1">
                  <a:alpha val="0"/>
                </a:schemeClr>
              </a:gs>
            </a:gsLst>
            <a:lin ang="0" scaled="0"/>
          </a:gradFill>
          <a:ln w="3175">
            <a:noFill/>
          </a:ln>
        </p:spPr>
        <p:style>
          <a:lnRef idx="2">
            <a:schemeClr val="accent1">
              <a:shade val="50000"/>
            </a:schemeClr>
          </a:lnRef>
          <a:fillRef idx="1001">
            <a:schemeClr val="l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nvGrpSpPr>
          <p:cNvPr id="14" name="Group 13"/>
          <p:cNvGrpSpPr>
            <a:grpSpLocks/>
          </p:cNvGrpSpPr>
          <p:nvPr/>
        </p:nvGrpSpPr>
        <p:grpSpPr bwMode="auto">
          <a:xfrm>
            <a:off x="7867650" y="2032000"/>
            <a:ext cx="152400" cy="4105275"/>
            <a:chOff x="382249" y="2621531"/>
            <a:chExt cx="152401" cy="4105393"/>
          </a:xfrm>
        </p:grpSpPr>
        <p:sp>
          <p:nvSpPr>
            <p:cNvPr id="101" name="Rectangle 100"/>
            <p:cNvSpPr/>
            <p:nvPr/>
          </p:nvSpPr>
          <p:spPr>
            <a:xfrm>
              <a:off x="382249" y="2621531"/>
              <a:ext cx="152401" cy="4105393"/>
            </a:xfrm>
            <a:prstGeom prst="rect">
              <a:avLst/>
            </a:prstGeom>
            <a:noFill/>
            <a:ln w="3175">
              <a:solidFill>
                <a:schemeClr val="bg1">
                  <a:lumMod val="50000"/>
                </a:schemeClr>
              </a:solidFill>
            </a:ln>
          </p:spPr>
          <p:style>
            <a:lnRef idx="2">
              <a:schemeClr val="accent1">
                <a:shade val="50000"/>
              </a:schemeClr>
            </a:lnRef>
            <a:fillRef idx="1001">
              <a:schemeClr val="l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02" name="Rectangle 101"/>
            <p:cNvSpPr/>
            <p:nvPr/>
          </p:nvSpPr>
          <p:spPr>
            <a:xfrm>
              <a:off x="382249" y="2789811"/>
              <a:ext cx="152401" cy="3443387"/>
            </a:xfrm>
            <a:prstGeom prst="rect">
              <a:avLst/>
            </a:prstGeom>
            <a:solidFill>
              <a:schemeClr val="bg1">
                <a:lumMod val="8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03" name="Isosceles Triangle 102"/>
            <p:cNvSpPr/>
            <p:nvPr/>
          </p:nvSpPr>
          <p:spPr>
            <a:xfrm>
              <a:off x="412412" y="2669157"/>
              <a:ext cx="76201" cy="46039"/>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04" name="Isosceles Triangle 103"/>
            <p:cNvSpPr/>
            <p:nvPr/>
          </p:nvSpPr>
          <p:spPr>
            <a:xfrm rot="10800000">
              <a:off x="412412" y="6623734"/>
              <a:ext cx="76201" cy="4603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grpSp>
      <p:sp>
        <p:nvSpPr>
          <p:cNvPr id="15" name="Rectangle 14"/>
          <p:cNvSpPr/>
          <p:nvPr/>
        </p:nvSpPr>
        <p:spPr>
          <a:xfrm>
            <a:off x="7616825" y="1450975"/>
            <a:ext cx="403225" cy="163513"/>
          </a:xfrm>
          <a:prstGeom prst="rect">
            <a:avLst/>
          </a:prstGeom>
          <a:gradFill flip="none" rotWithShape="1">
            <a:gsLst>
              <a:gs pos="51000">
                <a:schemeClr val="bg1">
                  <a:lumMod val="85000"/>
                </a:schemeClr>
              </a:gs>
              <a:gs pos="50000">
                <a:schemeClr val="bg1">
                  <a:lumMod val="95000"/>
                </a:schemeClr>
              </a:gs>
              <a:gs pos="100000">
                <a:schemeClr val="bg1">
                  <a:lumMod val="95000"/>
                </a:schemeClr>
              </a:gs>
            </a:gsLst>
            <a:lin ang="54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6" name="Rectangle 15"/>
          <p:cNvSpPr/>
          <p:nvPr/>
        </p:nvSpPr>
        <p:spPr>
          <a:xfrm>
            <a:off x="1347788" y="1762125"/>
            <a:ext cx="4097337" cy="223838"/>
          </a:xfrm>
          <a:prstGeom prst="rect">
            <a:avLst/>
          </a:prstGeom>
          <a:solidFill>
            <a:schemeClr val="bg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7" name="Isosceles Triangle 16"/>
          <p:cNvSpPr/>
          <p:nvPr/>
        </p:nvSpPr>
        <p:spPr>
          <a:xfrm flipV="1">
            <a:off x="5284788" y="1857375"/>
            <a:ext cx="92075" cy="55563"/>
          </a:xfrm>
          <a:prstGeom prst="triangle">
            <a:avLst/>
          </a:pr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18" name="Rectangle 17"/>
          <p:cNvSpPr/>
          <p:nvPr/>
        </p:nvSpPr>
        <p:spPr>
          <a:xfrm>
            <a:off x="5443538" y="1762125"/>
            <a:ext cx="220662" cy="223838"/>
          </a:xfrm>
          <a:prstGeom prst="rect">
            <a:avLst/>
          </a:prstGeom>
          <a:gradFill flip="none" rotWithShape="1">
            <a:gsLst>
              <a:gs pos="51000">
                <a:schemeClr val="bg1">
                  <a:lumMod val="85000"/>
                </a:schemeClr>
              </a:gs>
              <a:gs pos="50000">
                <a:schemeClr val="bg1">
                  <a:lumMod val="95000"/>
                </a:schemeClr>
              </a:gs>
              <a:gs pos="100000">
                <a:schemeClr val="bg1">
                  <a:lumMod val="95000"/>
                </a:schemeClr>
              </a:gs>
            </a:gsLst>
            <a:lin ang="54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9" name="Oval 18"/>
          <p:cNvSpPr/>
          <p:nvPr/>
        </p:nvSpPr>
        <p:spPr>
          <a:xfrm>
            <a:off x="1387475" y="1784350"/>
            <a:ext cx="155575" cy="158750"/>
          </a:xfrm>
          <a:prstGeom prst="ellipse">
            <a:avLst/>
          </a:prstGeom>
          <a:gradFill flip="none" rotWithShape="1">
            <a:gsLst>
              <a:gs pos="91000">
                <a:schemeClr val="bg1">
                  <a:lumMod val="85000"/>
                </a:schemeClr>
              </a:gs>
              <a:gs pos="36000">
                <a:schemeClr val="bg1">
                  <a:lumMod val="95000"/>
                </a:schemeClr>
              </a:gs>
              <a:gs pos="100000">
                <a:schemeClr val="bg1">
                  <a:lumMod val="95000"/>
                </a:schemeClr>
              </a:gs>
            </a:gsLst>
            <a:lin ang="5400000" scaled="0"/>
            <a:tileRect/>
          </a:gradFill>
          <a:ln w="3175">
            <a:solidFill>
              <a:schemeClr val="tx1">
                <a:lumMod val="50000"/>
                <a:lumOff val="50000"/>
              </a:schemeClr>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nvGrpSpPr>
          <p:cNvPr id="20" name="Group 19"/>
          <p:cNvGrpSpPr>
            <a:grpSpLocks/>
          </p:cNvGrpSpPr>
          <p:nvPr/>
        </p:nvGrpSpPr>
        <p:grpSpPr bwMode="auto">
          <a:xfrm flipV="1">
            <a:off x="5464176" y="1789121"/>
            <a:ext cx="179388" cy="180974"/>
            <a:chOff x="7838097" y="1485900"/>
            <a:chExt cx="210058" cy="212725"/>
          </a:xfrm>
        </p:grpSpPr>
        <p:sp>
          <p:nvSpPr>
            <p:cNvPr id="97" name="Isosceles Triangle 96"/>
            <p:cNvSpPr/>
            <p:nvPr/>
          </p:nvSpPr>
          <p:spPr>
            <a:xfrm flipV="1">
              <a:off x="7971939" y="1588531"/>
              <a:ext cx="76216" cy="46650"/>
            </a:xfrm>
            <a:prstGeom prst="triangle">
              <a:avLst/>
            </a:prstGeom>
            <a:solidFill>
              <a:srgbClr val="003399"/>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98" name="Arc 97"/>
            <p:cNvSpPr/>
            <p:nvPr/>
          </p:nvSpPr>
          <p:spPr>
            <a:xfrm>
              <a:off x="7847392" y="1508292"/>
              <a:ext cx="165443" cy="190333"/>
            </a:xfrm>
            <a:prstGeom prst="arc">
              <a:avLst/>
            </a:prstGeom>
            <a:ln>
              <a:solidFill>
                <a:srgbClr val="003399"/>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sp>
          <p:nvSpPr>
            <p:cNvPr id="99" name="Isosceles Triangle 98"/>
            <p:cNvSpPr/>
            <p:nvPr/>
          </p:nvSpPr>
          <p:spPr>
            <a:xfrm rot="10800000" flipV="1">
              <a:off x="7838097" y="1549344"/>
              <a:ext cx="76216" cy="46651"/>
            </a:xfrm>
            <a:prstGeom prst="triangle">
              <a:avLst/>
            </a:prstGeom>
            <a:solidFill>
              <a:srgbClr val="003399"/>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00" name="Arc 99"/>
            <p:cNvSpPr/>
            <p:nvPr/>
          </p:nvSpPr>
          <p:spPr>
            <a:xfrm rot="10800000">
              <a:off x="7873417" y="1485900"/>
              <a:ext cx="165443" cy="190333"/>
            </a:xfrm>
            <a:prstGeom prst="arc">
              <a:avLst/>
            </a:prstGeom>
            <a:ln>
              <a:solidFill>
                <a:srgbClr val="003399"/>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p>
          </p:txBody>
        </p:sp>
      </p:grpSp>
      <p:grpSp>
        <p:nvGrpSpPr>
          <p:cNvPr id="21" name="Group 20"/>
          <p:cNvGrpSpPr>
            <a:grpSpLocks/>
          </p:cNvGrpSpPr>
          <p:nvPr/>
        </p:nvGrpSpPr>
        <p:grpSpPr bwMode="auto">
          <a:xfrm>
            <a:off x="673095" y="1744663"/>
            <a:ext cx="619123" cy="239712"/>
            <a:chOff x="1145870" y="1093913"/>
            <a:chExt cx="423321" cy="164069"/>
          </a:xfrm>
        </p:grpSpPr>
        <p:sp>
          <p:nvSpPr>
            <p:cNvPr id="94" name="Oval 93"/>
            <p:cNvSpPr/>
            <p:nvPr/>
          </p:nvSpPr>
          <p:spPr>
            <a:xfrm>
              <a:off x="1145870" y="1093913"/>
              <a:ext cx="161731" cy="161896"/>
            </a:xfrm>
            <a:prstGeom prst="ellipse">
              <a:avLst/>
            </a:prstGeom>
            <a:gradFill flip="none" rotWithShape="1">
              <a:gsLst>
                <a:gs pos="91000">
                  <a:schemeClr val="bg1">
                    <a:lumMod val="85000"/>
                  </a:schemeClr>
                </a:gs>
                <a:gs pos="36000">
                  <a:schemeClr val="bg1">
                    <a:lumMod val="95000"/>
                  </a:schemeClr>
                </a:gs>
                <a:gs pos="100000">
                  <a:schemeClr val="bg1">
                    <a:lumMod val="95000"/>
                  </a:schemeClr>
                </a:gs>
              </a:gsLst>
              <a:lin ang="5400000" scaled="0"/>
              <a:tileRect/>
            </a:gradFill>
            <a:ln w="3175">
              <a:solidFill>
                <a:schemeClr val="tx1">
                  <a:lumMod val="50000"/>
                  <a:lumOff val="50000"/>
                </a:schemeClr>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u="sng"/>
            </a:p>
          </p:txBody>
        </p:sp>
        <p:sp>
          <p:nvSpPr>
            <p:cNvPr id="95" name="Oval 94"/>
            <p:cNvSpPr/>
            <p:nvPr/>
          </p:nvSpPr>
          <p:spPr>
            <a:xfrm>
              <a:off x="1346676" y="1096086"/>
              <a:ext cx="161730" cy="161896"/>
            </a:xfrm>
            <a:prstGeom prst="ellipse">
              <a:avLst/>
            </a:prstGeom>
            <a:gradFill flip="none" rotWithShape="1">
              <a:gsLst>
                <a:gs pos="91000">
                  <a:schemeClr val="bg1">
                    <a:lumMod val="85000"/>
                  </a:schemeClr>
                </a:gs>
                <a:gs pos="36000">
                  <a:schemeClr val="bg1">
                    <a:lumMod val="95000"/>
                  </a:schemeClr>
                </a:gs>
                <a:gs pos="100000">
                  <a:schemeClr val="bg1">
                    <a:lumMod val="95000"/>
                  </a:schemeClr>
                </a:gs>
              </a:gsLst>
              <a:lin ang="5400000" scaled="0"/>
              <a:tileRect/>
            </a:gradFill>
            <a:ln w="3175">
              <a:solidFill>
                <a:schemeClr val="tx1">
                  <a:lumMod val="50000"/>
                  <a:lumOff val="50000"/>
                </a:schemeClr>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u="sng"/>
            </a:p>
          </p:txBody>
        </p:sp>
        <p:sp>
          <p:nvSpPr>
            <p:cNvPr id="96" name="Isosceles Triangle 95"/>
            <p:cNvSpPr/>
            <p:nvPr/>
          </p:nvSpPr>
          <p:spPr>
            <a:xfrm flipV="1">
              <a:off x="1534457" y="1166712"/>
              <a:ext cx="34734" cy="31510"/>
            </a:xfrm>
            <a:prstGeom prst="triangle">
              <a:avLst/>
            </a:pr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sp>
        <p:nvSpPr>
          <p:cNvPr id="22" name="TextBox 102"/>
          <p:cNvSpPr txBox="1">
            <a:spLocks noChangeArrowheads="1"/>
          </p:cNvSpPr>
          <p:nvPr/>
        </p:nvSpPr>
        <p:spPr bwMode="auto">
          <a:xfrm>
            <a:off x="1704975" y="1768475"/>
            <a:ext cx="838200" cy="215900"/>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latin typeface="Segoe UI" pitchFamily="34" charset="0"/>
                <a:cs typeface="Segoe UI" pitchFamily="34" charset="0"/>
              </a:rPr>
              <a:t>Control Panel</a:t>
            </a:r>
          </a:p>
        </p:txBody>
      </p:sp>
      <p:sp>
        <p:nvSpPr>
          <p:cNvPr id="23" name="Rectangle 22"/>
          <p:cNvSpPr/>
          <p:nvPr/>
        </p:nvSpPr>
        <p:spPr>
          <a:xfrm>
            <a:off x="7385050" y="1452563"/>
            <a:ext cx="233363" cy="161925"/>
          </a:xfrm>
          <a:prstGeom prst="rect">
            <a:avLst/>
          </a:prstGeom>
          <a:gradFill flip="none" rotWithShape="1">
            <a:gsLst>
              <a:gs pos="51000">
                <a:schemeClr val="bg1">
                  <a:lumMod val="85000"/>
                </a:schemeClr>
              </a:gs>
              <a:gs pos="50000">
                <a:schemeClr val="bg1">
                  <a:lumMod val="95000"/>
                </a:schemeClr>
              </a:gs>
              <a:gs pos="100000">
                <a:schemeClr val="bg1">
                  <a:lumMod val="95000"/>
                </a:schemeClr>
              </a:gs>
            </a:gsLst>
            <a:lin ang="54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4" name="Rectangle 23"/>
          <p:cNvSpPr/>
          <p:nvPr/>
        </p:nvSpPr>
        <p:spPr>
          <a:xfrm>
            <a:off x="7154863" y="1447800"/>
            <a:ext cx="233362" cy="166688"/>
          </a:xfrm>
          <a:prstGeom prst="rect">
            <a:avLst/>
          </a:prstGeom>
          <a:gradFill flip="none" rotWithShape="1">
            <a:gsLst>
              <a:gs pos="51000">
                <a:schemeClr val="bg1">
                  <a:lumMod val="85000"/>
                </a:schemeClr>
              </a:gs>
              <a:gs pos="50000">
                <a:schemeClr val="bg1">
                  <a:lumMod val="95000"/>
                </a:schemeClr>
              </a:gs>
              <a:gs pos="100000">
                <a:schemeClr val="bg1">
                  <a:lumMod val="95000"/>
                </a:schemeClr>
              </a:gs>
            </a:gsLst>
            <a:lin ang="54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5" name="Rectangle 24"/>
          <p:cNvSpPr/>
          <p:nvPr/>
        </p:nvSpPr>
        <p:spPr>
          <a:xfrm>
            <a:off x="5743575" y="1770063"/>
            <a:ext cx="2259013" cy="200025"/>
          </a:xfrm>
          <a:prstGeom prst="rect">
            <a:avLst/>
          </a:prstGeom>
          <a:solidFill>
            <a:schemeClr val="bg1"/>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nvGrpSpPr>
          <p:cNvPr id="26" name="Group 25"/>
          <p:cNvGrpSpPr>
            <a:grpSpLocks/>
          </p:cNvGrpSpPr>
          <p:nvPr/>
        </p:nvGrpSpPr>
        <p:grpSpPr bwMode="auto">
          <a:xfrm>
            <a:off x="7858119" y="1825619"/>
            <a:ext cx="88899" cy="93662"/>
            <a:chOff x="6121731" y="694705"/>
            <a:chExt cx="100939" cy="106880"/>
          </a:xfrm>
        </p:grpSpPr>
        <p:cxnSp>
          <p:nvCxnSpPr>
            <p:cNvPr id="92" name="Straight Connector 91"/>
            <p:cNvCxnSpPr/>
            <p:nvPr/>
          </p:nvCxnSpPr>
          <p:spPr>
            <a:xfrm rot="5400000" flipH="1" flipV="1">
              <a:off x="6122501" y="748280"/>
              <a:ext cx="52535" cy="5407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6145163" y="694705"/>
              <a:ext cx="77507" cy="77896"/>
            </a:xfrm>
            <a:prstGeom prst="ellipse">
              <a:avLst/>
            </a:prstGeom>
            <a:solidFill>
              <a:schemeClr val="bg1"/>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grpSp>
        <p:nvGrpSpPr>
          <p:cNvPr id="27" name="Group 26"/>
          <p:cNvGrpSpPr>
            <a:grpSpLocks/>
          </p:cNvGrpSpPr>
          <p:nvPr/>
        </p:nvGrpSpPr>
        <p:grpSpPr bwMode="auto">
          <a:xfrm>
            <a:off x="5299073" y="3629025"/>
            <a:ext cx="2211387" cy="487363"/>
            <a:chOff x="3020518" y="2278505"/>
            <a:chExt cx="2211049" cy="487180"/>
          </a:xfrm>
        </p:grpSpPr>
        <p:sp>
          <p:nvSpPr>
            <p:cNvPr id="88" name="Rectangle 87"/>
            <p:cNvSpPr/>
            <p:nvPr/>
          </p:nvSpPr>
          <p:spPr>
            <a:xfrm>
              <a:off x="3560185" y="2300722"/>
              <a:ext cx="1671382" cy="15710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89" name="Rectangle 88"/>
            <p:cNvSpPr/>
            <p:nvPr/>
          </p:nvSpPr>
          <p:spPr>
            <a:xfrm>
              <a:off x="3563360" y="2499085"/>
              <a:ext cx="1293615" cy="10949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90" name="Rectangle 89"/>
            <p:cNvSpPr/>
            <p:nvPr/>
          </p:nvSpPr>
          <p:spPr>
            <a:xfrm>
              <a:off x="3557011" y="2651428"/>
              <a:ext cx="969814" cy="11425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91" name="Rounded Rectangle 90"/>
            <p:cNvSpPr/>
            <p:nvPr/>
          </p:nvSpPr>
          <p:spPr>
            <a:xfrm>
              <a:off x="3020518" y="2278505"/>
              <a:ext cx="434908" cy="43481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sp>
        <p:nvSpPr>
          <p:cNvPr id="28" name="Rectangle 27"/>
          <p:cNvSpPr/>
          <p:nvPr/>
        </p:nvSpPr>
        <p:spPr>
          <a:xfrm>
            <a:off x="647700" y="2032000"/>
            <a:ext cx="1895475" cy="4105275"/>
          </a:xfrm>
          <a:prstGeom prst="rect">
            <a:avLst/>
          </a:prstGeom>
          <a:gradFill>
            <a:gsLst>
              <a:gs pos="0">
                <a:schemeClr val="bg1">
                  <a:lumMod val="65000"/>
                </a:schemeClr>
              </a:gs>
              <a:gs pos="100000">
                <a:schemeClr val="tx1">
                  <a:lumMod val="65000"/>
                  <a:lumOff val="35000"/>
                </a:schemeClr>
              </a:gs>
            </a:gsLst>
            <a:lin ang="5400000" scaled="0"/>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9" name="Rectangle 28"/>
          <p:cNvSpPr/>
          <p:nvPr/>
        </p:nvSpPr>
        <p:spPr>
          <a:xfrm>
            <a:off x="685800" y="2251075"/>
            <a:ext cx="1524000" cy="12541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buFont typeface="Arial" pitchFamily="34" charset="0"/>
              <a:buChar char="•"/>
              <a:defRPr/>
            </a:pPr>
            <a:r>
              <a:rPr lang="en-US" sz="800" b="1" dirty="0"/>
              <a:t>  PC Health Center Home</a:t>
            </a:r>
          </a:p>
        </p:txBody>
      </p:sp>
      <p:sp>
        <p:nvSpPr>
          <p:cNvPr id="30" name="Isosceles Triangle 29"/>
          <p:cNvSpPr/>
          <p:nvPr/>
        </p:nvSpPr>
        <p:spPr>
          <a:xfrm rot="16200000" flipV="1">
            <a:off x="1654175" y="1849438"/>
            <a:ext cx="53975" cy="47625"/>
          </a:xfrm>
          <a:prstGeom prst="triangle">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chemeClr val="tx1"/>
              </a:solidFill>
            </a:endParaRPr>
          </a:p>
        </p:txBody>
      </p:sp>
      <p:sp>
        <p:nvSpPr>
          <p:cNvPr id="31" name="Isosceles Triangle 30"/>
          <p:cNvSpPr/>
          <p:nvPr/>
        </p:nvSpPr>
        <p:spPr>
          <a:xfrm rot="16200000" flipV="1">
            <a:off x="2493169" y="1858169"/>
            <a:ext cx="52387" cy="47625"/>
          </a:xfrm>
          <a:prstGeom prst="triangle">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32" name="TextBox 162"/>
          <p:cNvSpPr txBox="1">
            <a:spLocks noChangeArrowheads="1"/>
          </p:cNvSpPr>
          <p:nvPr/>
        </p:nvSpPr>
        <p:spPr bwMode="auto">
          <a:xfrm>
            <a:off x="2514600" y="1768475"/>
            <a:ext cx="1143000" cy="215900"/>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latin typeface="Segoe UI" pitchFamily="34" charset="0"/>
                <a:cs typeface="Segoe UI" pitchFamily="34" charset="0"/>
              </a:rPr>
              <a:t>PC Health Center</a:t>
            </a:r>
          </a:p>
        </p:txBody>
      </p:sp>
      <p:sp>
        <p:nvSpPr>
          <p:cNvPr id="33" name="TextBox 9"/>
          <p:cNvSpPr txBox="1">
            <a:spLocks noChangeArrowheads="1"/>
          </p:cNvSpPr>
          <p:nvPr/>
        </p:nvSpPr>
        <p:spPr bwMode="auto">
          <a:xfrm>
            <a:off x="2600325" y="2097088"/>
            <a:ext cx="5002213" cy="457200"/>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latin typeface="Calibri" pitchFamily="34" charset="0"/>
              </a:rPr>
              <a:t>Health Center  - Fix, Troubleshoot and Maintain your PC</a:t>
            </a:r>
          </a:p>
          <a:p>
            <a:endParaRPr lang="en-US" sz="1200">
              <a:latin typeface="Calibri" pitchFamily="34" charset="0"/>
            </a:endParaRPr>
          </a:p>
        </p:txBody>
      </p:sp>
      <p:cxnSp>
        <p:nvCxnSpPr>
          <p:cNvPr id="34" name="Straight Connector 33"/>
          <p:cNvCxnSpPr>
            <a:cxnSpLocks noChangeShapeType="1"/>
          </p:cNvCxnSpPr>
          <p:nvPr/>
        </p:nvCxnSpPr>
        <p:spPr bwMode="auto">
          <a:xfrm>
            <a:off x="3581400" y="2667000"/>
            <a:ext cx="3170238" cy="4763"/>
          </a:xfrm>
          <a:prstGeom prst="line">
            <a:avLst/>
          </a:prstGeom>
          <a:noFill/>
          <a:ln w="3175" algn="ctr">
            <a:solidFill>
              <a:srgbClr val="808080"/>
            </a:solidFill>
            <a:round/>
            <a:headEnd/>
            <a:tailEnd/>
          </a:ln>
        </p:spPr>
      </p:cxnSp>
      <p:sp>
        <p:nvSpPr>
          <p:cNvPr id="35" name="TextBox 9"/>
          <p:cNvSpPr txBox="1">
            <a:spLocks noChangeArrowheads="1"/>
          </p:cNvSpPr>
          <p:nvPr/>
        </p:nvSpPr>
        <p:spPr bwMode="auto">
          <a:xfrm>
            <a:off x="2590800" y="2514600"/>
            <a:ext cx="1497013" cy="274638"/>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latin typeface="Calibri" pitchFamily="34" charset="0"/>
              </a:rPr>
              <a:t>Actions</a:t>
            </a:r>
          </a:p>
        </p:txBody>
      </p:sp>
      <p:sp>
        <p:nvSpPr>
          <p:cNvPr id="36" name="TextBox 9"/>
          <p:cNvSpPr txBox="1">
            <a:spLocks noChangeArrowheads="1"/>
          </p:cNvSpPr>
          <p:nvPr/>
        </p:nvSpPr>
        <p:spPr bwMode="auto">
          <a:xfrm>
            <a:off x="2590800" y="3940175"/>
            <a:ext cx="3963988" cy="274638"/>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latin typeface="Calibri" pitchFamily="34" charset="0"/>
              </a:rPr>
              <a:t>Maintenance</a:t>
            </a:r>
          </a:p>
        </p:txBody>
      </p:sp>
      <p:cxnSp>
        <p:nvCxnSpPr>
          <p:cNvPr id="37" name="Straight Connector 36"/>
          <p:cNvCxnSpPr>
            <a:cxnSpLocks noChangeShapeType="1"/>
          </p:cNvCxnSpPr>
          <p:nvPr/>
        </p:nvCxnSpPr>
        <p:spPr bwMode="auto">
          <a:xfrm>
            <a:off x="3551238" y="4094163"/>
            <a:ext cx="4008437" cy="3175"/>
          </a:xfrm>
          <a:prstGeom prst="line">
            <a:avLst/>
          </a:prstGeom>
          <a:noFill/>
          <a:ln w="9525" algn="ctr">
            <a:solidFill>
              <a:srgbClr val="808080"/>
            </a:solidFill>
            <a:round/>
            <a:headEnd/>
            <a:tailEnd/>
          </a:ln>
        </p:spPr>
      </p:cxnSp>
      <p:grpSp>
        <p:nvGrpSpPr>
          <p:cNvPr id="38" name="Group 37"/>
          <p:cNvGrpSpPr>
            <a:grpSpLocks/>
          </p:cNvGrpSpPr>
          <p:nvPr/>
        </p:nvGrpSpPr>
        <p:grpSpPr bwMode="auto">
          <a:xfrm>
            <a:off x="2590800" y="2895600"/>
            <a:ext cx="4953000" cy="274638"/>
            <a:chOff x="2514600" y="3450193"/>
            <a:chExt cx="4953000" cy="274638"/>
          </a:xfrm>
        </p:grpSpPr>
        <p:sp>
          <p:nvSpPr>
            <p:cNvPr id="86" name="TextBox 9"/>
            <p:cNvSpPr txBox="1">
              <a:spLocks noChangeArrowheads="1"/>
            </p:cNvSpPr>
            <p:nvPr/>
          </p:nvSpPr>
          <p:spPr bwMode="auto">
            <a:xfrm>
              <a:off x="2514600" y="3450193"/>
              <a:ext cx="3963988" cy="274638"/>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latin typeface="Calibri" pitchFamily="34" charset="0"/>
                </a:rPr>
                <a:t>Troubleshoot</a:t>
              </a:r>
            </a:p>
          </p:txBody>
        </p:sp>
        <p:cxnSp>
          <p:nvCxnSpPr>
            <p:cNvPr id="87" name="Straight Connector 86"/>
            <p:cNvCxnSpPr>
              <a:cxnSpLocks noChangeShapeType="1"/>
            </p:cNvCxnSpPr>
            <p:nvPr/>
          </p:nvCxnSpPr>
          <p:spPr bwMode="auto">
            <a:xfrm>
              <a:off x="3505200" y="3602593"/>
              <a:ext cx="3962400" cy="26432"/>
            </a:xfrm>
            <a:prstGeom prst="line">
              <a:avLst/>
            </a:prstGeom>
            <a:noFill/>
            <a:ln w="3175" algn="ctr">
              <a:solidFill>
                <a:srgbClr val="808080"/>
              </a:solidFill>
              <a:round/>
              <a:headEnd/>
              <a:tailEnd/>
            </a:ln>
          </p:spPr>
        </p:cxnSp>
      </p:grpSp>
      <p:grpSp>
        <p:nvGrpSpPr>
          <p:cNvPr id="39" name="Group 38"/>
          <p:cNvGrpSpPr>
            <a:grpSpLocks/>
          </p:cNvGrpSpPr>
          <p:nvPr/>
        </p:nvGrpSpPr>
        <p:grpSpPr bwMode="auto">
          <a:xfrm>
            <a:off x="5289550" y="4651385"/>
            <a:ext cx="2398713" cy="474664"/>
            <a:chOff x="5289550" y="4398963"/>
            <a:chExt cx="2398713" cy="474662"/>
          </a:xfrm>
        </p:grpSpPr>
        <p:sp>
          <p:nvSpPr>
            <p:cNvPr id="83" name="TextBox 9"/>
            <p:cNvSpPr txBox="1">
              <a:spLocks noChangeArrowheads="1"/>
            </p:cNvSpPr>
            <p:nvPr/>
          </p:nvSpPr>
          <p:spPr bwMode="auto">
            <a:xfrm>
              <a:off x="5572125" y="4398963"/>
              <a:ext cx="2116138" cy="244475"/>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Calibri" pitchFamily="34" charset="0"/>
                </a:rPr>
                <a:t>Windows Update</a:t>
              </a:r>
            </a:p>
          </p:txBody>
        </p:sp>
        <p:sp>
          <p:nvSpPr>
            <p:cNvPr id="84" name="TextBox 9"/>
            <p:cNvSpPr txBox="1">
              <a:spLocks noChangeArrowheads="1"/>
            </p:cNvSpPr>
            <p:nvPr/>
          </p:nvSpPr>
          <p:spPr bwMode="auto">
            <a:xfrm>
              <a:off x="5572125" y="4537075"/>
              <a:ext cx="1222375" cy="336550"/>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u="sng">
                  <a:solidFill>
                    <a:srgbClr val="3399FF"/>
                  </a:solidFill>
                  <a:latin typeface="Calibri" pitchFamily="34" charset="0"/>
                </a:rPr>
                <a:t>Check for updates</a:t>
              </a:r>
            </a:p>
            <a:p>
              <a:r>
                <a:rPr lang="en-US" sz="800" u="sng">
                  <a:solidFill>
                    <a:srgbClr val="3399FF"/>
                  </a:solidFill>
                  <a:latin typeface="Calibri" pitchFamily="34" charset="0"/>
                </a:rPr>
                <a:t>View installed updates</a:t>
              </a:r>
              <a:endParaRPr lang="en-US" sz="1000" u="sng">
                <a:solidFill>
                  <a:srgbClr val="3399FF"/>
                </a:solidFill>
                <a:latin typeface="Calibri" pitchFamily="34" charset="0"/>
              </a:endParaRPr>
            </a:p>
          </p:txBody>
        </p:sp>
        <p:pic>
          <p:nvPicPr>
            <p:cNvPr id="85" name="Picture 84" descr="update"/>
            <p:cNvPicPr>
              <a:picLocks noChangeAspect="1" noChangeArrowheads="1"/>
            </p:cNvPicPr>
            <p:nvPr/>
          </p:nvPicPr>
          <p:blipFill>
            <a:blip r:embed="rId2">
              <a:grayscl/>
            </a:blip>
            <a:srcRect/>
            <a:stretch>
              <a:fillRect/>
            </a:stretch>
          </p:blipFill>
          <p:spPr bwMode="auto">
            <a:xfrm>
              <a:off x="5289550" y="4438650"/>
              <a:ext cx="342900" cy="342900"/>
            </a:xfrm>
            <a:prstGeom prst="rect">
              <a:avLst/>
            </a:prstGeom>
            <a:noFill/>
            <a:ln w="9525">
              <a:noFill/>
              <a:miter lim="800000"/>
              <a:headEnd/>
              <a:tailEnd/>
            </a:ln>
          </p:spPr>
        </p:pic>
      </p:grpSp>
      <p:grpSp>
        <p:nvGrpSpPr>
          <p:cNvPr id="40" name="Group 39"/>
          <p:cNvGrpSpPr>
            <a:grpSpLocks/>
          </p:cNvGrpSpPr>
          <p:nvPr/>
        </p:nvGrpSpPr>
        <p:grpSpPr bwMode="auto">
          <a:xfrm>
            <a:off x="5289550" y="4138613"/>
            <a:ext cx="2332038" cy="479425"/>
            <a:chOff x="5289550" y="3886200"/>
            <a:chExt cx="2332038" cy="479425"/>
          </a:xfrm>
        </p:grpSpPr>
        <p:sp>
          <p:nvSpPr>
            <p:cNvPr id="80" name="TextBox 9"/>
            <p:cNvSpPr txBox="1">
              <a:spLocks noChangeArrowheads="1"/>
            </p:cNvSpPr>
            <p:nvPr/>
          </p:nvSpPr>
          <p:spPr bwMode="auto">
            <a:xfrm>
              <a:off x="5572125" y="3886200"/>
              <a:ext cx="1335088" cy="244475"/>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Calibri" pitchFamily="34" charset="0"/>
                </a:rPr>
                <a:t>Backup and Restore</a:t>
              </a:r>
            </a:p>
          </p:txBody>
        </p:sp>
        <p:sp>
          <p:nvSpPr>
            <p:cNvPr id="81" name="TextBox 9"/>
            <p:cNvSpPr txBox="1">
              <a:spLocks noChangeArrowheads="1"/>
            </p:cNvSpPr>
            <p:nvPr/>
          </p:nvSpPr>
          <p:spPr bwMode="auto">
            <a:xfrm>
              <a:off x="5572125" y="4029075"/>
              <a:ext cx="2049463" cy="336550"/>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solidFill>
                    <a:srgbClr val="FF0000"/>
                  </a:solidFill>
                  <a:latin typeface="Calibri" pitchFamily="34" charset="0"/>
                </a:rPr>
                <a:t>Last back up was run on 11/20/2006</a:t>
              </a:r>
            </a:p>
            <a:p>
              <a:r>
                <a:rPr lang="en-US" sz="800" u="sng">
                  <a:solidFill>
                    <a:srgbClr val="3399FF"/>
                  </a:solidFill>
                  <a:latin typeface="Calibri" pitchFamily="34" charset="0"/>
                </a:rPr>
                <a:t>run backup</a:t>
              </a:r>
            </a:p>
          </p:txBody>
        </p:sp>
        <p:pic>
          <p:nvPicPr>
            <p:cNvPr id="82" name="Picture 81" descr="backup"/>
            <p:cNvPicPr>
              <a:picLocks noChangeAspect="1" noChangeArrowheads="1"/>
            </p:cNvPicPr>
            <p:nvPr/>
          </p:nvPicPr>
          <p:blipFill>
            <a:blip r:embed="rId3">
              <a:grayscl/>
            </a:blip>
            <a:srcRect/>
            <a:stretch>
              <a:fillRect/>
            </a:stretch>
          </p:blipFill>
          <p:spPr bwMode="auto">
            <a:xfrm>
              <a:off x="5289550" y="3963988"/>
              <a:ext cx="342900" cy="342900"/>
            </a:xfrm>
            <a:prstGeom prst="rect">
              <a:avLst/>
            </a:prstGeom>
            <a:noFill/>
            <a:ln w="9525">
              <a:noFill/>
              <a:miter lim="800000"/>
              <a:headEnd/>
              <a:tailEnd/>
            </a:ln>
          </p:spPr>
        </p:pic>
      </p:grpSp>
      <p:grpSp>
        <p:nvGrpSpPr>
          <p:cNvPr id="41" name="Group 40"/>
          <p:cNvGrpSpPr>
            <a:grpSpLocks/>
          </p:cNvGrpSpPr>
          <p:nvPr/>
        </p:nvGrpSpPr>
        <p:grpSpPr bwMode="auto">
          <a:xfrm>
            <a:off x="2673350" y="5153036"/>
            <a:ext cx="2352675" cy="465139"/>
            <a:chOff x="2673350" y="4900613"/>
            <a:chExt cx="2352675" cy="465137"/>
          </a:xfrm>
        </p:grpSpPr>
        <p:sp>
          <p:nvSpPr>
            <p:cNvPr id="77" name="TextBox 9"/>
            <p:cNvSpPr txBox="1">
              <a:spLocks noChangeArrowheads="1"/>
            </p:cNvSpPr>
            <p:nvPr/>
          </p:nvSpPr>
          <p:spPr bwMode="auto">
            <a:xfrm>
              <a:off x="2952750" y="4900613"/>
              <a:ext cx="1335088" cy="244475"/>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Calibri" pitchFamily="34" charset="0"/>
                </a:rPr>
                <a:t>Performance Tools</a:t>
              </a:r>
            </a:p>
          </p:txBody>
        </p:sp>
        <p:sp>
          <p:nvSpPr>
            <p:cNvPr id="78" name="TextBox 9"/>
            <p:cNvSpPr txBox="1">
              <a:spLocks noChangeArrowheads="1"/>
            </p:cNvSpPr>
            <p:nvPr/>
          </p:nvSpPr>
          <p:spPr bwMode="auto">
            <a:xfrm>
              <a:off x="2952750" y="5029200"/>
              <a:ext cx="2073275" cy="336550"/>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u="sng">
                  <a:solidFill>
                    <a:srgbClr val="3399FF"/>
                  </a:solidFill>
                  <a:latin typeface="Calibri" pitchFamily="34" charset="0"/>
                </a:rPr>
                <a:t>Use tools to improve your performance</a:t>
              </a:r>
            </a:p>
            <a:p>
              <a:r>
                <a:rPr lang="en-US" sz="800" u="sng">
                  <a:solidFill>
                    <a:srgbClr val="3399FF"/>
                  </a:solidFill>
                  <a:latin typeface="Calibri" pitchFamily="34" charset="0"/>
                </a:rPr>
                <a:t>View the Windows Experience Index</a:t>
              </a:r>
              <a:endParaRPr lang="en-US" sz="1000" u="sng">
                <a:solidFill>
                  <a:srgbClr val="3399FF"/>
                </a:solidFill>
                <a:latin typeface="Calibri" pitchFamily="34" charset="0"/>
              </a:endParaRPr>
            </a:p>
          </p:txBody>
        </p:sp>
        <p:pic>
          <p:nvPicPr>
            <p:cNvPr id="79" name="Picture 78" descr="performance"/>
            <p:cNvPicPr>
              <a:picLocks noChangeAspect="1" noChangeArrowheads="1"/>
            </p:cNvPicPr>
            <p:nvPr/>
          </p:nvPicPr>
          <p:blipFill>
            <a:blip r:embed="rId4">
              <a:grayscl/>
            </a:blip>
            <a:srcRect/>
            <a:stretch>
              <a:fillRect/>
            </a:stretch>
          </p:blipFill>
          <p:spPr bwMode="auto">
            <a:xfrm>
              <a:off x="2673350" y="4945063"/>
              <a:ext cx="342900" cy="342900"/>
            </a:xfrm>
            <a:prstGeom prst="rect">
              <a:avLst/>
            </a:prstGeom>
            <a:noFill/>
            <a:ln w="9525">
              <a:noFill/>
              <a:miter lim="800000"/>
              <a:headEnd/>
              <a:tailEnd/>
            </a:ln>
          </p:spPr>
        </p:pic>
      </p:grpSp>
      <p:grpSp>
        <p:nvGrpSpPr>
          <p:cNvPr id="42" name="Group 41"/>
          <p:cNvGrpSpPr>
            <a:grpSpLocks/>
          </p:cNvGrpSpPr>
          <p:nvPr/>
        </p:nvGrpSpPr>
        <p:grpSpPr bwMode="auto">
          <a:xfrm>
            <a:off x="2673350" y="4651385"/>
            <a:ext cx="2033588" cy="474664"/>
            <a:chOff x="2673350" y="4398963"/>
            <a:chExt cx="2033588" cy="474662"/>
          </a:xfrm>
        </p:grpSpPr>
        <p:sp>
          <p:nvSpPr>
            <p:cNvPr id="74" name="TextBox 9"/>
            <p:cNvSpPr txBox="1">
              <a:spLocks noChangeArrowheads="1"/>
            </p:cNvSpPr>
            <p:nvPr/>
          </p:nvSpPr>
          <p:spPr bwMode="auto">
            <a:xfrm>
              <a:off x="2952750" y="4398963"/>
              <a:ext cx="1335088" cy="244475"/>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Calibri" pitchFamily="34" charset="0"/>
                </a:rPr>
                <a:t>Reliability Center</a:t>
              </a:r>
            </a:p>
          </p:txBody>
        </p:sp>
        <p:sp>
          <p:nvSpPr>
            <p:cNvPr id="75" name="TextBox 9"/>
            <p:cNvSpPr txBox="1">
              <a:spLocks noChangeArrowheads="1"/>
            </p:cNvSpPr>
            <p:nvPr/>
          </p:nvSpPr>
          <p:spPr bwMode="auto">
            <a:xfrm>
              <a:off x="2952750" y="4537075"/>
              <a:ext cx="1754188" cy="336550"/>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solidFill>
                    <a:srgbClr val="FF0000"/>
                  </a:solidFill>
                  <a:latin typeface="Calibri" pitchFamily="34" charset="0"/>
                </a:rPr>
                <a:t>8 new solutions have been found</a:t>
              </a:r>
            </a:p>
            <a:p>
              <a:r>
                <a:rPr lang="en-US" sz="800" u="sng">
                  <a:solidFill>
                    <a:srgbClr val="3399FF"/>
                  </a:solidFill>
                  <a:latin typeface="Calibri" pitchFamily="34" charset="0"/>
                </a:rPr>
                <a:t>Review solutions</a:t>
              </a:r>
            </a:p>
          </p:txBody>
        </p:sp>
        <p:pic>
          <p:nvPicPr>
            <p:cNvPr id="76" name="Picture 75" descr="problems"/>
            <p:cNvPicPr>
              <a:picLocks noChangeAspect="1" noChangeArrowheads="1"/>
            </p:cNvPicPr>
            <p:nvPr/>
          </p:nvPicPr>
          <p:blipFill>
            <a:blip r:embed="rId5">
              <a:grayscl/>
            </a:blip>
            <a:srcRect/>
            <a:stretch>
              <a:fillRect/>
            </a:stretch>
          </p:blipFill>
          <p:spPr bwMode="auto">
            <a:xfrm>
              <a:off x="2673350" y="4438650"/>
              <a:ext cx="342900" cy="342900"/>
            </a:xfrm>
            <a:prstGeom prst="rect">
              <a:avLst/>
            </a:prstGeom>
            <a:noFill/>
            <a:ln w="9525">
              <a:noFill/>
              <a:miter lim="800000"/>
              <a:headEnd/>
              <a:tailEnd/>
            </a:ln>
          </p:spPr>
        </p:pic>
      </p:grpSp>
      <p:grpSp>
        <p:nvGrpSpPr>
          <p:cNvPr id="43" name="Group 42"/>
          <p:cNvGrpSpPr>
            <a:grpSpLocks/>
          </p:cNvGrpSpPr>
          <p:nvPr/>
        </p:nvGrpSpPr>
        <p:grpSpPr bwMode="auto">
          <a:xfrm>
            <a:off x="2663825" y="4138613"/>
            <a:ext cx="2352675" cy="476250"/>
            <a:chOff x="2663825" y="3886200"/>
            <a:chExt cx="2352675" cy="476250"/>
          </a:xfrm>
        </p:grpSpPr>
        <p:sp>
          <p:nvSpPr>
            <p:cNvPr id="71" name="TextBox 9"/>
            <p:cNvSpPr txBox="1">
              <a:spLocks noChangeArrowheads="1"/>
            </p:cNvSpPr>
            <p:nvPr/>
          </p:nvSpPr>
          <p:spPr bwMode="auto">
            <a:xfrm>
              <a:off x="2952750" y="3886200"/>
              <a:ext cx="1335088" cy="244475"/>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Calibri" pitchFamily="34" charset="0"/>
                </a:rPr>
                <a:t>Security Center</a:t>
              </a:r>
            </a:p>
          </p:txBody>
        </p:sp>
        <p:pic>
          <p:nvPicPr>
            <p:cNvPr id="72" name="Picture 71" descr="security"/>
            <p:cNvPicPr>
              <a:picLocks noChangeAspect="1" noChangeArrowheads="1"/>
            </p:cNvPicPr>
            <p:nvPr/>
          </p:nvPicPr>
          <p:blipFill>
            <a:blip r:embed="rId6">
              <a:grayscl/>
            </a:blip>
            <a:srcRect/>
            <a:stretch>
              <a:fillRect/>
            </a:stretch>
          </p:blipFill>
          <p:spPr bwMode="auto">
            <a:xfrm>
              <a:off x="2663825" y="3956050"/>
              <a:ext cx="342900" cy="342900"/>
            </a:xfrm>
            <a:prstGeom prst="rect">
              <a:avLst/>
            </a:prstGeom>
            <a:noFill/>
            <a:ln w="9525">
              <a:noFill/>
              <a:miter lim="800000"/>
              <a:headEnd/>
              <a:tailEnd/>
            </a:ln>
          </p:spPr>
        </p:pic>
        <p:sp>
          <p:nvSpPr>
            <p:cNvPr id="73" name="TextBox 9"/>
            <p:cNvSpPr txBox="1">
              <a:spLocks noChangeArrowheads="1"/>
            </p:cNvSpPr>
            <p:nvPr/>
          </p:nvSpPr>
          <p:spPr bwMode="auto">
            <a:xfrm>
              <a:off x="2943225" y="4025900"/>
              <a:ext cx="2073275" cy="336550"/>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u="sng">
                  <a:solidFill>
                    <a:srgbClr val="3399FF"/>
                  </a:solidFill>
                  <a:latin typeface="Calibri" pitchFamily="34" charset="0"/>
                </a:rPr>
                <a:t>Turn automatic updating on or off</a:t>
              </a:r>
            </a:p>
            <a:p>
              <a:r>
                <a:rPr lang="en-US" sz="800" u="sng">
                  <a:solidFill>
                    <a:srgbClr val="3399FF"/>
                  </a:solidFill>
                  <a:latin typeface="Calibri" pitchFamily="34" charset="0"/>
                </a:rPr>
                <a:t>Check for updates</a:t>
              </a:r>
              <a:endParaRPr lang="en-US" sz="1000" u="sng">
                <a:solidFill>
                  <a:srgbClr val="3399FF"/>
                </a:solidFill>
                <a:latin typeface="Calibri" pitchFamily="34" charset="0"/>
              </a:endParaRPr>
            </a:p>
          </p:txBody>
        </p:sp>
      </p:grpSp>
      <p:sp>
        <p:nvSpPr>
          <p:cNvPr id="44" name="Rectangle 43"/>
          <p:cNvSpPr/>
          <p:nvPr/>
        </p:nvSpPr>
        <p:spPr>
          <a:xfrm>
            <a:off x="2895600" y="3200400"/>
            <a:ext cx="4572000" cy="577850"/>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50" u="sng" dirty="0">
                <a:solidFill>
                  <a:srgbClr val="3399FF"/>
                </a:solidFill>
                <a:latin typeface="Calibri" pitchFamily="34" charset="0"/>
                <a:cs typeface="+mn-cs"/>
              </a:rPr>
              <a:t>Find a solution </a:t>
            </a:r>
            <a:r>
              <a:rPr lang="en-US" sz="1050" dirty="0">
                <a:latin typeface="Calibri" pitchFamily="34" charset="0"/>
                <a:cs typeface="+mn-cs"/>
              </a:rPr>
              <a:t>to fix  problems you are experiencing </a:t>
            </a:r>
          </a:p>
          <a:p>
            <a:pPr fontAlgn="auto">
              <a:spcBef>
                <a:spcPts val="0"/>
              </a:spcBef>
              <a:spcAft>
                <a:spcPts val="0"/>
              </a:spcAft>
              <a:defRPr/>
            </a:pPr>
            <a:r>
              <a:rPr lang="en-US" sz="1050" u="sng" dirty="0">
                <a:solidFill>
                  <a:srgbClr val="3399FF"/>
                </a:solidFill>
                <a:latin typeface="Calibri" pitchFamily="34" charset="0"/>
                <a:cs typeface="+mn-cs"/>
              </a:rPr>
              <a:t>Restore the PC </a:t>
            </a:r>
            <a:r>
              <a:rPr lang="en-US" sz="1050" dirty="0">
                <a:latin typeface="Calibri" pitchFamily="34" charset="0"/>
                <a:cs typeface="+mn-cs"/>
              </a:rPr>
              <a:t>to an earlier point in time</a:t>
            </a:r>
            <a:br>
              <a:rPr lang="en-US" sz="1050" dirty="0">
                <a:latin typeface="Calibri" pitchFamily="34" charset="0"/>
                <a:cs typeface="+mn-cs"/>
              </a:rPr>
            </a:br>
            <a:r>
              <a:rPr lang="en-US" sz="1050" u="sng" dirty="0">
                <a:solidFill>
                  <a:srgbClr val="3399FF"/>
                </a:solidFill>
                <a:latin typeface="Calibri" pitchFamily="34" charset="0"/>
                <a:cs typeface="+mn-cs"/>
              </a:rPr>
              <a:t>Get Support  </a:t>
            </a:r>
            <a:r>
              <a:rPr lang="en-US" sz="1050" dirty="0">
                <a:latin typeface="Calibri" pitchFamily="34" charset="0"/>
                <a:cs typeface="+mn-cs"/>
              </a:rPr>
              <a:t>to help you fix your problem</a:t>
            </a:r>
          </a:p>
        </p:txBody>
      </p:sp>
      <p:sp>
        <p:nvSpPr>
          <p:cNvPr id="45" name="TextBox 9"/>
          <p:cNvSpPr txBox="1">
            <a:spLocks noChangeArrowheads="1"/>
          </p:cNvSpPr>
          <p:nvPr/>
        </p:nvSpPr>
        <p:spPr bwMode="auto">
          <a:xfrm>
            <a:off x="6697663" y="2498725"/>
            <a:ext cx="990600" cy="215900"/>
          </a:xfrm>
          <a:prstGeom prst="rect">
            <a:avLst/>
          </a:prstGeom>
          <a:solidFill>
            <a:schemeClr val="bg1"/>
          </a:solid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u="sng">
                <a:solidFill>
                  <a:srgbClr val="3399FF"/>
                </a:solidFill>
                <a:latin typeface="Calibri" pitchFamily="34" charset="0"/>
              </a:rPr>
              <a:t>Refresh actions </a:t>
            </a:r>
          </a:p>
        </p:txBody>
      </p:sp>
      <p:sp>
        <p:nvSpPr>
          <p:cNvPr id="46" name="Rounded Rectangle 45"/>
          <p:cNvSpPr/>
          <p:nvPr/>
        </p:nvSpPr>
        <p:spPr>
          <a:xfrm>
            <a:off x="1727200" y="1643063"/>
            <a:ext cx="5900738" cy="4148137"/>
          </a:xfrm>
          <a:prstGeom prst="roundRect">
            <a:avLst>
              <a:gd name="adj" fmla="val 1004"/>
            </a:avLst>
          </a:prstGeom>
          <a:solidFill>
            <a:schemeClr val="bg1">
              <a:lumMod val="95000"/>
            </a:schemeClr>
          </a:solidFill>
          <a:ln w="3175">
            <a:solidFill>
              <a:schemeClr val="bg1">
                <a:lumMod val="50000"/>
              </a:schemeClr>
            </a:solidFill>
          </a:ln>
          <a:effectLst>
            <a:outerShdw blurRad="76200" dist="38100" dir="2700000" algn="tl"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7" name="Rectangle 46"/>
          <p:cNvSpPr/>
          <p:nvPr/>
        </p:nvSpPr>
        <p:spPr>
          <a:xfrm>
            <a:off x="1784350" y="2241550"/>
            <a:ext cx="5781675" cy="3175000"/>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48" name="Rectangle 47"/>
          <p:cNvSpPr/>
          <p:nvPr/>
        </p:nvSpPr>
        <p:spPr>
          <a:xfrm>
            <a:off x="7148513" y="1644650"/>
            <a:ext cx="403225" cy="163513"/>
          </a:xfrm>
          <a:prstGeom prst="rect">
            <a:avLst/>
          </a:prstGeom>
          <a:gradFill flip="none" rotWithShape="1">
            <a:gsLst>
              <a:gs pos="51000">
                <a:schemeClr val="bg1">
                  <a:lumMod val="85000"/>
                </a:schemeClr>
              </a:gs>
              <a:gs pos="50000">
                <a:schemeClr val="bg1">
                  <a:lumMod val="95000"/>
                </a:schemeClr>
              </a:gs>
              <a:gs pos="100000">
                <a:schemeClr val="bg1">
                  <a:lumMod val="95000"/>
                </a:schemeClr>
              </a:gs>
            </a:gsLst>
            <a:lin ang="5400000" scaled="0"/>
            <a:tileRect/>
          </a:gra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49" name="Rounded Rectangle 48"/>
          <p:cNvSpPr/>
          <p:nvPr/>
        </p:nvSpPr>
        <p:spPr>
          <a:xfrm>
            <a:off x="6896100" y="5481638"/>
            <a:ext cx="582613" cy="168275"/>
          </a:xfrm>
          <a:prstGeom prst="roundRect">
            <a:avLst/>
          </a:prstGeom>
          <a:gradFill flip="none" rotWithShape="1">
            <a:gsLst>
              <a:gs pos="51000">
                <a:schemeClr val="bg1">
                  <a:lumMod val="85000"/>
                </a:schemeClr>
              </a:gs>
              <a:gs pos="50000">
                <a:schemeClr val="bg1">
                  <a:lumMod val="95000"/>
                </a:schemeClr>
              </a:gs>
              <a:gs pos="100000">
                <a:schemeClr val="bg1">
                  <a:lumMod val="95000"/>
                </a:schemeClr>
              </a:gs>
            </a:gsLst>
            <a:lin ang="5400000" scaled="0"/>
            <a:tileRect/>
          </a:gradFill>
          <a:ln w="3175">
            <a:solidFill>
              <a:schemeClr val="tx1">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800" dirty="0" smtClean="0">
                <a:solidFill>
                  <a:schemeClr val="tx1">
                    <a:lumMod val="95000"/>
                    <a:lumOff val="5000"/>
                  </a:schemeClr>
                </a:solidFill>
              </a:rPr>
              <a:t>Cancel</a:t>
            </a:r>
            <a:endParaRPr lang="en-US" sz="800" dirty="0">
              <a:solidFill>
                <a:schemeClr val="tx1">
                  <a:lumMod val="95000"/>
                  <a:lumOff val="5000"/>
                </a:schemeClr>
              </a:solidFill>
            </a:endParaRPr>
          </a:p>
        </p:txBody>
      </p:sp>
      <p:sp>
        <p:nvSpPr>
          <p:cNvPr id="50" name="Oval 49"/>
          <p:cNvSpPr/>
          <p:nvPr/>
        </p:nvSpPr>
        <p:spPr>
          <a:xfrm>
            <a:off x="2190750" y="1993900"/>
            <a:ext cx="125413" cy="127000"/>
          </a:xfrm>
          <a:prstGeom prst="ellipse">
            <a:avLst/>
          </a:prstGeom>
          <a:gradFill flip="none" rotWithShape="1">
            <a:gsLst>
              <a:gs pos="91000">
                <a:schemeClr val="bg1">
                  <a:lumMod val="85000"/>
                </a:schemeClr>
              </a:gs>
              <a:gs pos="36000">
                <a:schemeClr val="bg1">
                  <a:lumMod val="95000"/>
                </a:schemeClr>
              </a:gs>
              <a:gs pos="100000">
                <a:schemeClr val="bg1">
                  <a:lumMod val="95000"/>
                </a:schemeClr>
              </a:gs>
            </a:gsLst>
            <a:lin ang="5400000" scaled="0"/>
            <a:tileRect/>
          </a:gradFill>
          <a:ln w="3175">
            <a:solidFill>
              <a:schemeClr val="tx1">
                <a:lumMod val="50000"/>
                <a:lumOff val="50000"/>
              </a:schemeClr>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1" name="Oval 50"/>
          <p:cNvSpPr/>
          <p:nvPr/>
        </p:nvSpPr>
        <p:spPr>
          <a:xfrm>
            <a:off x="1809750" y="1946275"/>
            <a:ext cx="236538" cy="234950"/>
          </a:xfrm>
          <a:prstGeom prst="ellipse">
            <a:avLst/>
          </a:prstGeom>
          <a:gradFill flip="none" rotWithShape="1">
            <a:gsLst>
              <a:gs pos="91000">
                <a:schemeClr val="bg1">
                  <a:lumMod val="85000"/>
                </a:schemeClr>
              </a:gs>
              <a:gs pos="36000">
                <a:schemeClr val="bg1">
                  <a:lumMod val="95000"/>
                </a:schemeClr>
              </a:gs>
              <a:gs pos="100000">
                <a:schemeClr val="bg1">
                  <a:lumMod val="95000"/>
                </a:schemeClr>
              </a:gs>
            </a:gsLst>
            <a:lin ang="5400000" scaled="0"/>
            <a:tileRect/>
          </a:gradFill>
          <a:ln w="3175">
            <a:solidFill>
              <a:schemeClr val="tx1">
                <a:lumMod val="50000"/>
                <a:lumOff val="50000"/>
              </a:schemeClr>
            </a:solid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u="sng"/>
          </a:p>
        </p:txBody>
      </p:sp>
      <p:sp>
        <p:nvSpPr>
          <p:cNvPr id="52" name="TextBox 95"/>
          <p:cNvSpPr txBox="1"/>
          <p:nvPr/>
        </p:nvSpPr>
        <p:spPr>
          <a:xfrm>
            <a:off x="2320925" y="1968500"/>
            <a:ext cx="1919288" cy="200025"/>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700" dirty="0" smtClean="0">
                <a:solidFill>
                  <a:schemeClr val="bg1">
                    <a:lumMod val="50000"/>
                  </a:schemeClr>
                </a:solidFill>
                <a:latin typeface="Segoe UI" pitchFamily="34" charset="0"/>
                <a:cs typeface="Segoe UI" pitchFamily="34" charset="0"/>
              </a:rPr>
              <a:t>Reset My PC</a:t>
            </a:r>
            <a:endParaRPr lang="en-US" sz="700" dirty="0">
              <a:solidFill>
                <a:schemeClr val="bg1">
                  <a:lumMod val="50000"/>
                </a:schemeClr>
              </a:solidFill>
              <a:latin typeface="Segoe UI" pitchFamily="34" charset="0"/>
              <a:cs typeface="Segoe UI" pitchFamily="34" charset="0"/>
            </a:endParaRPr>
          </a:p>
        </p:txBody>
      </p:sp>
      <p:sp>
        <p:nvSpPr>
          <p:cNvPr id="53" name="Right Arrow 52"/>
          <p:cNvSpPr/>
          <p:nvPr/>
        </p:nvSpPr>
        <p:spPr>
          <a:xfrm flipH="1">
            <a:off x="1855788" y="2008188"/>
            <a:ext cx="138112" cy="127000"/>
          </a:xfrm>
          <a:prstGeom prst="rightArrow">
            <a:avLst/>
          </a:prstGeom>
          <a:solidFill>
            <a:schemeClr val="bg1">
              <a:alpha val="31000"/>
            </a:schemeClr>
          </a:solidFill>
          <a:ln w="3175">
            <a:solidFill>
              <a:schemeClr val="bg1">
                <a:lumMod val="50000"/>
              </a:schemeClr>
            </a:solidFill>
          </a:ln>
        </p:spPr>
        <p:style>
          <a:lnRef idx="2">
            <a:schemeClr val="accent1">
              <a:shade val="50000"/>
            </a:schemeClr>
          </a:lnRef>
          <a:fillRef idx="1001">
            <a:schemeClr val="l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54" name="TextBox 82"/>
          <p:cNvSpPr txBox="1">
            <a:spLocks noChangeArrowheads="1"/>
          </p:cNvSpPr>
          <p:nvPr/>
        </p:nvSpPr>
        <p:spPr bwMode="auto">
          <a:xfrm>
            <a:off x="2541588" y="2717800"/>
            <a:ext cx="4114800" cy="307975"/>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Calibri" pitchFamily="34" charset="0"/>
              </a:rPr>
              <a:t>Advanced Reset</a:t>
            </a:r>
            <a:endParaRPr lang="en-US" sz="1400" dirty="0">
              <a:latin typeface="Calibri" pitchFamily="34" charset="0"/>
            </a:endParaRPr>
          </a:p>
        </p:txBody>
      </p:sp>
      <p:sp>
        <p:nvSpPr>
          <p:cNvPr id="55" name="Rectangle 54"/>
          <p:cNvSpPr/>
          <p:nvPr/>
        </p:nvSpPr>
        <p:spPr>
          <a:xfrm>
            <a:off x="2541588" y="2994025"/>
            <a:ext cx="5154612" cy="1143000"/>
          </a:xfrm>
          <a:prstGeom prst="rect">
            <a:avLst/>
          </a:prstGeom>
          <a:noFill/>
          <a:ln w="1270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auto">
              <a:spcBef>
                <a:spcPts val="0"/>
              </a:spcBef>
              <a:spcAft>
                <a:spcPts val="0"/>
              </a:spcAft>
              <a:defRPr/>
            </a:pPr>
            <a:r>
              <a:rPr lang="en-US" sz="1200" dirty="0" smtClean="0">
                <a:solidFill>
                  <a:schemeClr val="tx1">
                    <a:lumMod val="65000"/>
                    <a:lumOff val="35000"/>
                  </a:schemeClr>
                </a:solidFill>
              </a:rPr>
              <a:t>This will create an undo point and then reboot your PC</a:t>
            </a:r>
            <a:endParaRPr lang="en-US" sz="1200" dirty="0">
              <a:solidFill>
                <a:schemeClr val="tx1">
                  <a:lumMod val="65000"/>
                  <a:lumOff val="35000"/>
                </a:schemeClr>
              </a:solidFill>
            </a:endParaRPr>
          </a:p>
          <a:p>
            <a:pPr fontAlgn="auto">
              <a:spcBef>
                <a:spcPts val="0"/>
              </a:spcBef>
              <a:spcAft>
                <a:spcPts val="0"/>
              </a:spcAft>
              <a:defRPr/>
            </a:pPr>
            <a:endParaRPr lang="en-US" sz="1200" dirty="0">
              <a:solidFill>
                <a:schemeClr val="tx1">
                  <a:lumMod val="65000"/>
                  <a:lumOff val="35000"/>
                </a:schemeClr>
              </a:solidFill>
            </a:endParaRPr>
          </a:p>
        </p:txBody>
      </p:sp>
      <p:pic>
        <p:nvPicPr>
          <p:cNvPr id="56" name="Picture 55"/>
          <p:cNvPicPr>
            <a:picLocks noChangeAspect="1" noChangeArrowheads="1"/>
          </p:cNvPicPr>
          <p:nvPr/>
        </p:nvPicPr>
        <p:blipFill>
          <a:blip r:embed="rId7"/>
          <a:srcRect/>
          <a:stretch>
            <a:fillRect/>
          </a:stretch>
        </p:blipFill>
        <p:spPr bwMode="auto">
          <a:xfrm>
            <a:off x="2895600" y="3429000"/>
            <a:ext cx="3352800" cy="142875"/>
          </a:xfrm>
          <a:prstGeom prst="rect">
            <a:avLst/>
          </a:prstGeom>
          <a:noFill/>
          <a:ln w="9525">
            <a:noFill/>
            <a:miter lim="800000"/>
            <a:headEnd/>
            <a:tailEnd/>
          </a:ln>
        </p:spPr>
      </p:pic>
      <p:sp>
        <p:nvSpPr>
          <p:cNvPr id="57" name="TextBox 94"/>
          <p:cNvSpPr txBox="1">
            <a:spLocks noChangeArrowheads="1"/>
          </p:cNvSpPr>
          <p:nvPr/>
        </p:nvSpPr>
        <p:spPr bwMode="auto">
          <a:xfrm>
            <a:off x="3124200" y="3733800"/>
            <a:ext cx="2743200" cy="276225"/>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itchFamily="34" charset="0"/>
              </a:rPr>
              <a:t>Creating an undo point…</a:t>
            </a:r>
            <a:endParaRPr lang="en-US" sz="1200" dirty="0">
              <a:latin typeface="Calibri" pitchFamily="34" charset="0"/>
            </a:endParaRPr>
          </a:p>
        </p:txBody>
      </p:sp>
      <p:sp>
        <p:nvSpPr>
          <p:cNvPr id="58" name="Text Placeholder 4"/>
          <p:cNvSpPr txBox="1">
            <a:spLocks/>
          </p:cNvSpPr>
          <p:nvPr/>
        </p:nvSpPr>
        <p:spPr>
          <a:xfrm>
            <a:off x="457200" y="838200"/>
            <a:ext cx="7772400" cy="4460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rgbClr val="0070C0"/>
                </a:solidFill>
                <a:effectLst/>
                <a:uLnTx/>
                <a:uFillTx/>
                <a:latin typeface="+mn-lt"/>
                <a:ea typeface="+mn-ea"/>
                <a:cs typeface="+mn-cs"/>
              </a:rPr>
              <a:t>First we create an undo SR point</a:t>
            </a:r>
            <a:endParaRPr kumimoji="0" lang="en-US" sz="2000" b="0" i="0" u="none" strike="noStrike" kern="1200" cap="none" spc="0" normalizeH="0" baseline="0" noProof="0" dirty="0">
              <a:ln>
                <a:noFill/>
              </a:ln>
              <a:solidFill>
                <a:srgbClr val="0070C0"/>
              </a:solidFill>
              <a:effectLst/>
              <a:uLnTx/>
              <a:uFillTx/>
              <a:latin typeface="+mn-lt"/>
              <a:ea typeface="+mn-ea"/>
              <a:cs typeface="+mn-cs"/>
            </a:endParaRPr>
          </a:p>
        </p:txBody>
      </p:sp>
      <p:sp>
        <p:nvSpPr>
          <p:cNvPr id="59" name="TextBox 100"/>
          <p:cNvSpPr txBox="1"/>
          <p:nvPr/>
        </p:nvSpPr>
        <p:spPr>
          <a:xfrm>
            <a:off x="3810000" y="2362200"/>
            <a:ext cx="3115276" cy="307777"/>
          </a:xfrm>
          <a:prstGeom prst="rect">
            <a:avLst/>
          </a:prstGeom>
          <a:solidFill>
            <a:srgbClr val="FFFFAA"/>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C00000"/>
                </a:solidFill>
              </a:rPr>
              <a:t>This should take several (30-60) seconds</a:t>
            </a:r>
            <a:endParaRPr lang="en-US" sz="1400" dirty="0">
              <a:solidFill>
                <a:srgbClr val="C00000"/>
              </a:solidFill>
            </a:endParaRPr>
          </a:p>
        </p:txBody>
      </p:sp>
      <p:sp>
        <p:nvSpPr>
          <p:cNvPr id="60" name="Rectangle 59"/>
          <p:cNvSpPr/>
          <p:nvPr/>
        </p:nvSpPr>
        <p:spPr>
          <a:xfrm rot="20452506">
            <a:off x="1456000" y="2406148"/>
            <a:ext cx="5233572" cy="1862048"/>
          </a:xfrm>
          <a:prstGeom prst="rect">
            <a:avLst/>
          </a:prstGeom>
          <a:solidFill>
            <a:schemeClr val="bg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5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IGNORE</a:t>
            </a:r>
            <a:endParaRPr lang="en-US" sz="115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1" name="Picture 60" descr="\\glassshark\ReliabilityFiles\Recoverability\Story Board\03_Recoverability.png"/>
          <p:cNvPicPr>
            <a:picLocks noChangeAspect="1" noChangeArrowheads="1"/>
          </p:cNvPicPr>
          <p:nvPr/>
        </p:nvPicPr>
        <p:blipFill>
          <a:blip r:embed="rId8"/>
          <a:srcRect/>
          <a:stretch>
            <a:fillRect/>
          </a:stretch>
        </p:blipFill>
        <p:spPr bwMode="auto">
          <a:xfrm>
            <a:off x="0" y="0"/>
            <a:ext cx="9144000" cy="6858000"/>
          </a:xfrm>
          <a:prstGeom prst="rect">
            <a:avLst/>
          </a:prstGeom>
          <a:noFill/>
        </p:spPr>
      </p:pic>
      <p:pic>
        <p:nvPicPr>
          <p:cNvPr id="62" name="Picture 61"/>
          <p:cNvPicPr>
            <a:picLocks noChangeAspect="1" noChangeArrowheads="1"/>
          </p:cNvPicPr>
          <p:nvPr/>
        </p:nvPicPr>
        <p:blipFill>
          <a:blip r:embed="rId9"/>
          <a:srcRect/>
          <a:stretch>
            <a:fillRect/>
          </a:stretch>
        </p:blipFill>
        <p:spPr bwMode="auto">
          <a:xfrm>
            <a:off x="3809093" y="772659"/>
            <a:ext cx="800100" cy="123825"/>
          </a:xfrm>
          <a:prstGeom prst="rect">
            <a:avLst/>
          </a:prstGeom>
          <a:noFill/>
          <a:ln w="9525">
            <a:noFill/>
            <a:miter lim="800000"/>
            <a:headEnd/>
            <a:tailEnd/>
          </a:ln>
          <a:effectLst/>
        </p:spPr>
      </p:pic>
      <p:sp>
        <p:nvSpPr>
          <p:cNvPr id="63" name="TextBox 118"/>
          <p:cNvSpPr txBox="1"/>
          <p:nvPr/>
        </p:nvSpPr>
        <p:spPr bwMode="auto">
          <a:xfrm>
            <a:off x="1876552" y="1247001"/>
            <a:ext cx="3779048" cy="276999"/>
          </a:xfrm>
          <a:prstGeom prst="rect">
            <a:avLst/>
          </a:prstGeom>
          <a:solidFill>
            <a:schemeClr val="bg1"/>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200" dirty="0" smtClean="0">
                <a:solidFill>
                  <a:srgbClr val="3B6EB5"/>
                </a:solidFill>
                <a:latin typeface="Segoe Semibold" pitchFamily="34" charset="0"/>
                <a:cs typeface="Segoe UI" pitchFamily="34" charset="0"/>
              </a:rPr>
              <a:t>Back up your files, pictures, and other personal data</a:t>
            </a:r>
          </a:p>
        </p:txBody>
      </p:sp>
      <p:sp>
        <p:nvSpPr>
          <p:cNvPr id="64" name="TextBox 122"/>
          <p:cNvSpPr txBox="1"/>
          <p:nvPr/>
        </p:nvSpPr>
        <p:spPr>
          <a:xfrm>
            <a:off x="1905000" y="1483249"/>
            <a:ext cx="5715000" cy="58477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75000"/>
                    <a:lumOff val="25000"/>
                  </a:schemeClr>
                </a:solidFill>
                <a:latin typeface="Segoe UI" pitchFamily="34" charset="0"/>
                <a:cs typeface="Segoe UI" pitchFamily="34" charset="0"/>
              </a:rPr>
              <a:t>Create a data backup of your files to an external location, such as an external hard disk, DVD, CD, or USB flash drive. After the computer restore completes, Windows will guide you to restore this data backup. If you skip this step, your personal data on the computer might be deleted. </a:t>
            </a:r>
          </a:p>
          <a:p>
            <a:endParaRPr lang="en-US" sz="800" dirty="0" smtClean="0">
              <a:solidFill>
                <a:schemeClr val="tx1">
                  <a:lumMod val="75000"/>
                  <a:lumOff val="25000"/>
                </a:schemeClr>
              </a:solidFill>
              <a:latin typeface="Segoe UI" pitchFamily="34" charset="0"/>
              <a:cs typeface="Segoe UI" pitchFamily="34" charset="0"/>
            </a:endParaRPr>
          </a:p>
        </p:txBody>
      </p:sp>
      <p:sp>
        <p:nvSpPr>
          <p:cNvPr id="65" name="Rectangle 64"/>
          <p:cNvSpPr/>
          <p:nvPr/>
        </p:nvSpPr>
        <p:spPr>
          <a:xfrm>
            <a:off x="1905000" y="1981200"/>
            <a:ext cx="1905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6" name="TextBox 124"/>
          <p:cNvSpPr txBox="1"/>
          <p:nvPr/>
        </p:nvSpPr>
        <p:spPr>
          <a:xfrm>
            <a:off x="1905000" y="1981200"/>
            <a:ext cx="5715000" cy="58477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00" b="1" dirty="0" smtClean="0">
              <a:solidFill>
                <a:schemeClr val="tx1">
                  <a:lumMod val="75000"/>
                  <a:lumOff val="25000"/>
                </a:schemeClr>
              </a:solidFill>
              <a:latin typeface="Segoe UI" pitchFamily="34" charset="0"/>
              <a:cs typeface="Segoe UI" pitchFamily="34" charset="0"/>
            </a:endParaRPr>
          </a:p>
          <a:p>
            <a:r>
              <a:rPr lang="en-US" sz="800" b="1" dirty="0" smtClean="0">
                <a:solidFill>
                  <a:schemeClr val="tx1">
                    <a:lumMod val="75000"/>
                    <a:lumOff val="25000"/>
                  </a:schemeClr>
                </a:solidFill>
                <a:latin typeface="Segoe UI" pitchFamily="34" charset="0"/>
                <a:cs typeface="Segoe UI" pitchFamily="34" charset="0"/>
              </a:rPr>
              <a:t>Last backup of your personal data: 7/26/2007 11:53 AM</a:t>
            </a:r>
          </a:p>
          <a:p>
            <a:r>
              <a:rPr lang="en-US" sz="800" dirty="0" smtClean="0">
                <a:solidFill>
                  <a:schemeClr val="bg1"/>
                </a:solidFill>
                <a:latin typeface="Segoe UI" pitchFamily="34" charset="0"/>
                <a:cs typeface="Segoe UI" pitchFamily="34" charset="0"/>
              </a:rPr>
              <a:t>Location of your last backup: Data (F:)</a:t>
            </a:r>
          </a:p>
          <a:p>
            <a:endParaRPr lang="en-US" sz="800" dirty="0" smtClean="0">
              <a:solidFill>
                <a:schemeClr val="tx1">
                  <a:lumMod val="75000"/>
                  <a:lumOff val="25000"/>
                </a:schemeClr>
              </a:solidFill>
              <a:latin typeface="Segoe UI" pitchFamily="34" charset="0"/>
              <a:cs typeface="Segoe UI" pitchFamily="34" charset="0"/>
            </a:endParaRPr>
          </a:p>
        </p:txBody>
      </p:sp>
      <p:sp>
        <p:nvSpPr>
          <p:cNvPr id="67" name="Rectangle 66"/>
          <p:cNvSpPr/>
          <p:nvPr/>
        </p:nvSpPr>
        <p:spPr>
          <a:xfrm>
            <a:off x="5696857" y="2895600"/>
            <a:ext cx="747486"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8" name="Rounded Rectangle 67"/>
          <p:cNvSpPr/>
          <p:nvPr/>
        </p:nvSpPr>
        <p:spPr>
          <a:xfrm>
            <a:off x="5448300" y="2968171"/>
            <a:ext cx="908957" cy="184604"/>
          </a:xfrm>
          <a:prstGeom prst="roundRect">
            <a:avLst/>
          </a:prstGeom>
          <a:gradFill flip="none" rotWithShape="1">
            <a:gsLst>
              <a:gs pos="51000">
                <a:schemeClr val="bg1">
                  <a:lumMod val="85000"/>
                </a:schemeClr>
              </a:gs>
              <a:gs pos="50000">
                <a:schemeClr val="bg1">
                  <a:lumMod val="95000"/>
                </a:schemeClr>
              </a:gs>
              <a:gs pos="100000">
                <a:schemeClr val="bg1">
                  <a:lumMod val="95000"/>
                </a:schemeClr>
              </a:gs>
            </a:gsLst>
            <a:lin ang="5400000" scaled="0"/>
            <a:tileRect/>
          </a:gradFill>
          <a:ln w="3175">
            <a:solidFill>
              <a:schemeClr val="tx1">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tx1">
                    <a:lumMod val="95000"/>
                    <a:lumOff val="5000"/>
                  </a:schemeClr>
                </a:solidFill>
              </a:rPr>
              <a:t>Back up now</a:t>
            </a:r>
            <a:endParaRPr lang="en-US" sz="1000" dirty="0">
              <a:solidFill>
                <a:schemeClr val="tx1">
                  <a:lumMod val="95000"/>
                  <a:lumOff val="5000"/>
                </a:schemeClr>
              </a:solidFill>
            </a:endParaRPr>
          </a:p>
        </p:txBody>
      </p:sp>
      <p:sp>
        <p:nvSpPr>
          <p:cNvPr id="69" name="TextBox 112"/>
          <p:cNvSpPr txBox="1"/>
          <p:nvPr/>
        </p:nvSpPr>
        <p:spPr>
          <a:xfrm>
            <a:off x="1905000" y="2451556"/>
            <a:ext cx="5867400" cy="215444"/>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bg1"/>
                </a:solidFill>
                <a:latin typeface="Segoe UI" pitchFamily="34" charset="0"/>
                <a:cs typeface="Segoe UI" pitchFamily="34" charset="0"/>
              </a:rPr>
              <a:t>I want to take a Complete PC Backup before continuing . This will allow you to undo your selected reset operation</a:t>
            </a:r>
          </a:p>
        </p:txBody>
      </p:sp>
      <p:sp>
        <p:nvSpPr>
          <p:cNvPr id="70" name="Rectangle 69"/>
          <p:cNvSpPr/>
          <p:nvPr/>
        </p:nvSpPr>
        <p:spPr>
          <a:xfrm>
            <a:off x="4267200" y="762000"/>
            <a:ext cx="381000" cy="11083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5" name="TextBox 104"/>
          <p:cNvSpPr txBox="1"/>
          <p:nvPr/>
        </p:nvSpPr>
        <p:spPr>
          <a:xfrm>
            <a:off x="1600200" y="990600"/>
            <a:ext cx="6324600" cy="1292662"/>
          </a:xfrm>
          <a:prstGeom prst="rect">
            <a:avLst/>
          </a:prstGeom>
          <a:solidFill>
            <a:schemeClr val="accent6">
              <a:lumMod val="40000"/>
              <a:lumOff val="60000"/>
            </a:schemeClr>
          </a:solidFill>
        </p:spPr>
        <p:txBody>
          <a:bodyPr wrap="square" rtlCol="0">
            <a:spAutoFit/>
          </a:bodyPr>
          <a:lstStyle/>
          <a:p>
            <a:r>
              <a:rPr lang="en-US" sz="1400" dirty="0" smtClean="0"/>
              <a:t>Before you begin: Do you want to back up user files?</a:t>
            </a:r>
          </a:p>
          <a:p>
            <a:endParaRPr lang="en-US" sz="1400" dirty="0" smtClean="0"/>
          </a:p>
          <a:p>
            <a:r>
              <a:rPr lang="en-US" sz="1000" dirty="0" smtClean="0"/>
              <a:t>Before continuing with the system recovery, you can back up your user files, such as documents, pictures, and music, to an external hard disk, DVD, CD, or USB flash drive.  That way you’ll have the most recent version of your files.</a:t>
            </a:r>
          </a:p>
          <a:p>
            <a:endParaRPr lang="en-US" sz="1000" dirty="0" smtClean="0"/>
          </a:p>
          <a:p>
            <a:r>
              <a:rPr lang="en-US" sz="1000" dirty="0" smtClean="0"/>
              <a:t>After the recovery process is completed, Windows will help you restore these files to  your computer.  If you skip this step, you might lose user files.</a:t>
            </a:r>
          </a:p>
        </p:txBody>
      </p:sp>
      <p:pic>
        <p:nvPicPr>
          <p:cNvPr id="106" name="Picture 105"/>
          <p:cNvPicPr/>
          <p:nvPr/>
        </p:nvPicPr>
        <p:blipFill>
          <a:blip r:embed="rId10"/>
          <a:srcRect/>
          <a:stretch>
            <a:fillRect/>
          </a:stretch>
        </p:blipFill>
        <p:spPr bwMode="auto">
          <a:xfrm>
            <a:off x="1524000" y="3733800"/>
            <a:ext cx="4359275" cy="469265"/>
          </a:xfrm>
          <a:prstGeom prst="rect">
            <a:avLst/>
          </a:prstGeom>
          <a:noFill/>
        </p:spPr>
      </p:pic>
      <p:sp>
        <p:nvSpPr>
          <p:cNvPr id="108" name="TextBox 107"/>
          <p:cNvSpPr txBox="1"/>
          <p:nvPr/>
        </p:nvSpPr>
        <p:spPr>
          <a:xfrm>
            <a:off x="1905000" y="4495800"/>
            <a:ext cx="5029200" cy="553998"/>
          </a:xfrm>
          <a:prstGeom prst="rect">
            <a:avLst/>
          </a:prstGeom>
          <a:solidFill>
            <a:schemeClr val="accent6">
              <a:lumMod val="40000"/>
              <a:lumOff val="60000"/>
            </a:schemeClr>
          </a:solidFill>
        </p:spPr>
        <p:txBody>
          <a:bodyPr wrap="square" rtlCol="0">
            <a:spAutoFit/>
          </a:bodyPr>
          <a:lstStyle/>
          <a:p>
            <a:r>
              <a:rPr lang="en-US" sz="1000" dirty="0" smtClean="0"/>
              <a:t>Error case 2:</a:t>
            </a:r>
          </a:p>
          <a:p>
            <a:r>
              <a:rPr lang="en-US" sz="1000" dirty="0" smtClean="0"/>
              <a:t>Windows could not find any user file backups on this computer. Click Back up now to create a file backup. </a:t>
            </a:r>
            <a:endParaRPr lang="en-US" sz="1000" dirty="0"/>
          </a:p>
        </p:txBody>
      </p:sp>
      <p:sp>
        <p:nvSpPr>
          <p:cNvPr id="109" name="TextBox 108"/>
          <p:cNvSpPr txBox="1"/>
          <p:nvPr/>
        </p:nvSpPr>
        <p:spPr>
          <a:xfrm>
            <a:off x="1828800" y="3733800"/>
            <a:ext cx="5715000" cy="707886"/>
          </a:xfrm>
          <a:prstGeom prst="rect">
            <a:avLst/>
          </a:prstGeom>
          <a:solidFill>
            <a:schemeClr val="accent6">
              <a:lumMod val="40000"/>
              <a:lumOff val="60000"/>
            </a:schemeClr>
          </a:solidFill>
        </p:spPr>
        <p:txBody>
          <a:bodyPr wrap="square" rtlCol="0">
            <a:spAutoFit/>
          </a:bodyPr>
          <a:lstStyle/>
          <a:p>
            <a:r>
              <a:rPr lang="en-US" sz="1000" dirty="0" smtClean="0"/>
              <a:t>Error case 1 </a:t>
            </a:r>
            <a:r>
              <a:rPr lang="en-US" sz="1000" i="1" dirty="0" smtClean="0"/>
              <a:t>(where “Last user file backup appears”)</a:t>
            </a:r>
            <a:r>
              <a:rPr lang="en-US" sz="1000" dirty="0" smtClean="0"/>
              <a:t>:</a:t>
            </a:r>
          </a:p>
          <a:p>
            <a:r>
              <a:rPr lang="en-US" sz="1000" dirty="0" smtClean="0"/>
              <a:t>You cannot create a backup while Windows is running in Safe mode. If you skip this step, your user files might be deleted. </a:t>
            </a:r>
            <a:r>
              <a:rPr lang="en-US" sz="1000" u="sng" dirty="0" smtClean="0"/>
              <a:t>Show me other ways to back up my data.</a:t>
            </a:r>
          </a:p>
          <a:p>
            <a:r>
              <a:rPr lang="en-US" sz="1000" i="1" dirty="0" smtClean="0"/>
              <a:t>(back up button would be grayed out)</a:t>
            </a:r>
          </a:p>
        </p:txBody>
      </p:sp>
      <p:sp>
        <p:nvSpPr>
          <p:cNvPr id="110" name="TextBox 109"/>
          <p:cNvSpPr txBox="1"/>
          <p:nvPr/>
        </p:nvSpPr>
        <p:spPr>
          <a:xfrm>
            <a:off x="1676400" y="2514600"/>
            <a:ext cx="6324600" cy="246221"/>
          </a:xfrm>
          <a:prstGeom prst="rect">
            <a:avLst/>
          </a:prstGeom>
          <a:solidFill>
            <a:schemeClr val="accent6">
              <a:lumMod val="40000"/>
              <a:lumOff val="60000"/>
            </a:schemeClr>
          </a:solidFill>
        </p:spPr>
        <p:txBody>
          <a:bodyPr wrap="square" rtlCol="0">
            <a:spAutoFit/>
          </a:bodyPr>
          <a:lstStyle/>
          <a:p>
            <a:r>
              <a:rPr lang="en-US" sz="1000" dirty="0" smtClean="0"/>
              <a:t>Last user file backup created: 07/26/2007 11:45 AM</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3"/>
          <p:cNvSpPr>
            <a:spLocks noGrp="1"/>
          </p:cNvSpPr>
          <p:nvPr/>
        </p:nvSpPr>
        <p:spPr>
          <a:xfrm>
            <a:off x="457200" y="79115"/>
            <a:ext cx="8229600" cy="3910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400" kern="1200">
                <a:solidFill>
                  <a:schemeClr val="bg1">
                    <a:lumMod val="75000"/>
                  </a:schemeClr>
                </a:solidFill>
                <a:latin typeface="+mj-lt"/>
                <a:ea typeface="+mj-ea"/>
                <a:cs typeface="+mj-cs"/>
              </a:defRPr>
            </a:lvl1pPr>
          </a:lstStyle>
          <a:p>
            <a:endParaRPr lang="en-US"/>
          </a:p>
        </p:txBody>
      </p:sp>
      <p:pic>
        <p:nvPicPr>
          <p:cNvPr id="3" name="Picture 2" descr="\\glassshark\ReliabilityFiles\Recoverability\Story Board\04_Recoverability.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 name="Picture 3"/>
          <p:cNvPicPr>
            <a:picLocks noChangeAspect="1" noChangeArrowheads="1"/>
          </p:cNvPicPr>
          <p:nvPr/>
        </p:nvPicPr>
        <p:blipFill>
          <a:blip r:embed="rId3"/>
          <a:srcRect/>
          <a:stretch>
            <a:fillRect/>
          </a:stretch>
        </p:blipFill>
        <p:spPr bwMode="auto">
          <a:xfrm>
            <a:off x="3809093" y="772659"/>
            <a:ext cx="800100" cy="123825"/>
          </a:xfrm>
          <a:prstGeom prst="rect">
            <a:avLst/>
          </a:prstGeom>
          <a:noFill/>
          <a:ln w="9525">
            <a:noFill/>
            <a:miter lim="800000"/>
            <a:headEnd/>
            <a:tailEnd/>
          </a:ln>
          <a:effectLst/>
        </p:spPr>
      </p:pic>
      <p:sp>
        <p:nvSpPr>
          <p:cNvPr id="5" name="TextBox 11"/>
          <p:cNvSpPr txBox="1"/>
          <p:nvPr/>
        </p:nvSpPr>
        <p:spPr bwMode="auto">
          <a:xfrm>
            <a:off x="1876552" y="1247001"/>
            <a:ext cx="4399218" cy="276999"/>
          </a:xfrm>
          <a:prstGeom prst="rect">
            <a:avLst/>
          </a:prstGeom>
          <a:solidFill>
            <a:schemeClr val="bg1"/>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200" dirty="0" smtClean="0">
                <a:solidFill>
                  <a:srgbClr val="3B6EB5"/>
                </a:solidFill>
                <a:latin typeface="Segoe Semibold" pitchFamily="34" charset="0"/>
                <a:cs typeface="Segoe UI" pitchFamily="34" charset="0"/>
              </a:rPr>
              <a:t>Restart your computer and continue with the restore process</a:t>
            </a:r>
          </a:p>
        </p:txBody>
      </p:sp>
      <p:sp>
        <p:nvSpPr>
          <p:cNvPr id="6" name="TextBox 12"/>
          <p:cNvSpPr txBox="1"/>
          <p:nvPr/>
        </p:nvSpPr>
        <p:spPr>
          <a:xfrm>
            <a:off x="1905000" y="1483249"/>
            <a:ext cx="5715000" cy="215444"/>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75000"/>
                    <a:lumOff val="25000"/>
                  </a:schemeClr>
                </a:solidFill>
                <a:latin typeface="Segoe UI" pitchFamily="34" charset="0"/>
                <a:cs typeface="Segoe UI" pitchFamily="34" charset="0"/>
              </a:rPr>
              <a:t>If you are restoring your computer from a System backup, you’ll be able to select your backup date if more than one exists. </a:t>
            </a:r>
          </a:p>
        </p:txBody>
      </p:sp>
      <p:sp>
        <p:nvSpPr>
          <p:cNvPr id="7" name="Rounded Rectangle 6"/>
          <p:cNvSpPr/>
          <p:nvPr/>
        </p:nvSpPr>
        <p:spPr>
          <a:xfrm>
            <a:off x="6477000" y="2968171"/>
            <a:ext cx="642257" cy="174172"/>
          </a:xfrm>
          <a:prstGeom prst="roundRect">
            <a:avLst/>
          </a:prstGeom>
          <a:gradFill flip="none" rotWithShape="1">
            <a:gsLst>
              <a:gs pos="51000">
                <a:schemeClr val="bg1">
                  <a:lumMod val="85000"/>
                </a:schemeClr>
              </a:gs>
              <a:gs pos="50000">
                <a:schemeClr val="bg1">
                  <a:lumMod val="95000"/>
                </a:schemeClr>
              </a:gs>
              <a:gs pos="100000">
                <a:schemeClr val="bg1">
                  <a:lumMod val="95000"/>
                </a:schemeClr>
              </a:gs>
            </a:gsLst>
            <a:lin ang="5400000" scaled="0"/>
            <a:tileRect/>
          </a:gradFill>
          <a:ln w="3175">
            <a:solidFill>
              <a:schemeClr val="tx1">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tx1">
                    <a:lumMod val="95000"/>
                    <a:lumOff val="5000"/>
                  </a:schemeClr>
                </a:solidFill>
              </a:rPr>
              <a:t>Cancel</a:t>
            </a:r>
            <a:endParaRPr lang="en-US" sz="1000" dirty="0">
              <a:solidFill>
                <a:schemeClr val="tx1">
                  <a:lumMod val="95000"/>
                  <a:lumOff val="5000"/>
                </a:schemeClr>
              </a:solidFill>
            </a:endParaRPr>
          </a:p>
        </p:txBody>
      </p:sp>
      <p:sp>
        <p:nvSpPr>
          <p:cNvPr id="8" name="Rectangle 7"/>
          <p:cNvSpPr/>
          <p:nvPr/>
        </p:nvSpPr>
        <p:spPr>
          <a:xfrm>
            <a:off x="4267200" y="762000"/>
            <a:ext cx="381000" cy="11083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p:cNvSpPr/>
          <p:nvPr/>
        </p:nvSpPr>
        <p:spPr>
          <a:xfrm>
            <a:off x="5562600" y="2895600"/>
            <a:ext cx="2133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ounded Rectangle 9"/>
          <p:cNvSpPr/>
          <p:nvPr/>
        </p:nvSpPr>
        <p:spPr>
          <a:xfrm>
            <a:off x="6934200" y="2968171"/>
            <a:ext cx="638175" cy="184604"/>
          </a:xfrm>
          <a:prstGeom prst="roundRect">
            <a:avLst/>
          </a:prstGeom>
          <a:gradFill flip="none" rotWithShape="1">
            <a:gsLst>
              <a:gs pos="51000">
                <a:schemeClr val="bg1">
                  <a:lumMod val="85000"/>
                </a:schemeClr>
              </a:gs>
              <a:gs pos="50000">
                <a:schemeClr val="bg1">
                  <a:lumMod val="95000"/>
                </a:schemeClr>
              </a:gs>
              <a:gs pos="100000">
                <a:schemeClr val="bg1">
                  <a:lumMod val="95000"/>
                </a:schemeClr>
              </a:gs>
            </a:gsLst>
            <a:lin ang="5400000" scaled="0"/>
            <a:tileRect/>
          </a:gradFill>
          <a:ln w="3175">
            <a:solidFill>
              <a:schemeClr val="tx1">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tx1">
                    <a:lumMod val="95000"/>
                    <a:lumOff val="5000"/>
                  </a:schemeClr>
                </a:solidFill>
              </a:rPr>
              <a:t>Cancel</a:t>
            </a:r>
            <a:endParaRPr lang="en-US" sz="1000" dirty="0">
              <a:solidFill>
                <a:schemeClr val="tx1">
                  <a:lumMod val="95000"/>
                  <a:lumOff val="5000"/>
                </a:schemeClr>
              </a:solidFill>
            </a:endParaRPr>
          </a:p>
        </p:txBody>
      </p:sp>
      <p:sp>
        <p:nvSpPr>
          <p:cNvPr id="11" name="Rounded Rectangle 10"/>
          <p:cNvSpPr/>
          <p:nvPr/>
        </p:nvSpPr>
        <p:spPr>
          <a:xfrm>
            <a:off x="5486400" y="2968171"/>
            <a:ext cx="1247775" cy="184604"/>
          </a:xfrm>
          <a:prstGeom prst="roundRect">
            <a:avLst/>
          </a:prstGeom>
          <a:gradFill flip="none" rotWithShape="1">
            <a:gsLst>
              <a:gs pos="51000">
                <a:schemeClr val="bg1">
                  <a:lumMod val="85000"/>
                </a:schemeClr>
              </a:gs>
              <a:gs pos="50000">
                <a:schemeClr val="bg1">
                  <a:lumMod val="95000"/>
                </a:schemeClr>
              </a:gs>
              <a:gs pos="100000">
                <a:schemeClr val="bg1">
                  <a:lumMod val="95000"/>
                </a:schemeClr>
              </a:gs>
            </a:gsLst>
            <a:lin ang="5400000" scaled="0"/>
            <a:tileRect/>
          </a:gradFill>
          <a:ln w="3175">
            <a:solidFill>
              <a:schemeClr val="tx1">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tx1">
                    <a:lumMod val="95000"/>
                    <a:lumOff val="5000"/>
                  </a:schemeClr>
                </a:solidFill>
              </a:rPr>
              <a:t>Restart to continue</a:t>
            </a:r>
            <a:endParaRPr lang="en-US" sz="1000" dirty="0">
              <a:solidFill>
                <a:schemeClr val="tx1">
                  <a:lumMod val="95000"/>
                  <a:lumOff val="5000"/>
                </a:schemeClr>
              </a:solidFill>
            </a:endParaRPr>
          </a:p>
        </p:txBody>
      </p:sp>
      <p:pic>
        <p:nvPicPr>
          <p:cNvPr id="12" name="Picture 11"/>
          <p:cNvPicPr>
            <a:picLocks noChangeAspect="1" noChangeArrowheads="1"/>
          </p:cNvPicPr>
          <p:nvPr/>
        </p:nvPicPr>
        <p:blipFill>
          <a:blip r:embed="rId4"/>
          <a:srcRect/>
          <a:stretch>
            <a:fillRect/>
          </a:stretch>
        </p:blipFill>
        <p:spPr bwMode="auto">
          <a:xfrm>
            <a:off x="1981200" y="2209800"/>
            <a:ext cx="147918" cy="152400"/>
          </a:xfrm>
          <a:prstGeom prst="rect">
            <a:avLst/>
          </a:prstGeom>
          <a:noFill/>
          <a:ln w="9525">
            <a:noFill/>
            <a:miter lim="800000"/>
            <a:headEnd/>
            <a:tailEnd/>
          </a:ln>
          <a:effectLst/>
        </p:spPr>
      </p:pic>
      <p:sp>
        <p:nvSpPr>
          <p:cNvPr id="13" name="TextBox 17"/>
          <p:cNvSpPr txBox="1"/>
          <p:nvPr/>
        </p:nvSpPr>
        <p:spPr>
          <a:xfrm>
            <a:off x="2209800" y="2155371"/>
            <a:ext cx="5562600" cy="338554"/>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smtClean="0">
                <a:solidFill>
                  <a:schemeClr val="tx1">
                    <a:lumMod val="75000"/>
                    <a:lumOff val="25000"/>
                  </a:schemeClr>
                </a:solidFill>
                <a:latin typeface="Segoe UI" pitchFamily="34" charset="0"/>
                <a:cs typeface="Segoe UI" pitchFamily="34" charset="0"/>
              </a:rPr>
              <a:t>You cannot backup your documents, pictures, and other personal data when you are in </a:t>
            </a:r>
            <a:r>
              <a:rPr lang="en-US" sz="800" b="1" dirty="0" err="1" smtClean="0">
                <a:solidFill>
                  <a:schemeClr val="tx1">
                    <a:lumMod val="75000"/>
                    <a:lumOff val="25000"/>
                  </a:schemeClr>
                </a:solidFill>
                <a:latin typeface="Segoe UI" pitchFamily="34" charset="0"/>
                <a:cs typeface="Segoe UI" pitchFamily="34" charset="0"/>
              </a:rPr>
              <a:t>Safemode</a:t>
            </a:r>
            <a:r>
              <a:rPr lang="en-US" sz="800" b="1" dirty="0" smtClean="0">
                <a:solidFill>
                  <a:schemeClr val="tx1">
                    <a:lumMod val="75000"/>
                    <a:lumOff val="25000"/>
                  </a:schemeClr>
                </a:solidFill>
                <a:latin typeface="Segoe UI" pitchFamily="34" charset="0"/>
                <a:cs typeface="Segoe UI" pitchFamily="34" charset="0"/>
              </a:rPr>
              <a:t>. If you proceed with the restart you might lose these files. </a:t>
            </a:r>
            <a:r>
              <a:rPr lang="en-US" sz="800" u="sng" dirty="0" smtClean="0">
                <a:solidFill>
                  <a:srgbClr val="0070C0"/>
                </a:solidFill>
                <a:latin typeface="Segoe UI" pitchFamily="34" charset="0"/>
                <a:cs typeface="Segoe UI" pitchFamily="34" charset="0"/>
              </a:rPr>
              <a:t>Show me other ways to backup my data</a:t>
            </a:r>
            <a:endParaRPr lang="en-US" sz="800" b="1" u="sng" dirty="0" smtClean="0">
              <a:solidFill>
                <a:srgbClr val="0070C0"/>
              </a:solidFill>
              <a:latin typeface="Segoe UI" pitchFamily="34" charset="0"/>
              <a:cs typeface="Segoe UI" pitchFamily="34" charset="0"/>
            </a:endParaRPr>
          </a:p>
        </p:txBody>
      </p:sp>
      <p:sp>
        <p:nvSpPr>
          <p:cNvPr id="15" name="TextBox 14"/>
          <p:cNvSpPr txBox="1"/>
          <p:nvPr/>
        </p:nvSpPr>
        <p:spPr>
          <a:xfrm>
            <a:off x="1752600" y="1066800"/>
            <a:ext cx="5867400" cy="1554272"/>
          </a:xfrm>
          <a:prstGeom prst="rect">
            <a:avLst/>
          </a:prstGeom>
          <a:solidFill>
            <a:schemeClr val="accent6">
              <a:lumMod val="40000"/>
              <a:lumOff val="60000"/>
            </a:schemeClr>
          </a:solidFill>
        </p:spPr>
        <p:txBody>
          <a:bodyPr wrap="square" rtlCol="0">
            <a:spAutoFit/>
          </a:bodyPr>
          <a:lstStyle/>
          <a:p>
            <a:r>
              <a:rPr lang="en-US" sz="1400" dirty="0" smtClean="0"/>
              <a:t>Restart your computer and continue the recovery</a:t>
            </a:r>
          </a:p>
          <a:p>
            <a:endParaRPr lang="en-US" sz="1100" dirty="0" smtClean="0"/>
          </a:p>
          <a:p>
            <a:r>
              <a:rPr lang="en-US" sz="1000" dirty="0" smtClean="0"/>
              <a:t>If you are restoring from a system image, the System Recovery Options menu will open after the computer restarts. Select Re-image your computer to continue the recovery process.  </a:t>
            </a:r>
          </a:p>
          <a:p>
            <a:endParaRPr lang="en-US" sz="1000" dirty="0" smtClean="0"/>
          </a:p>
          <a:p>
            <a:r>
              <a:rPr lang="en-US" sz="1000" dirty="0" smtClean="0"/>
              <a:t>If you are resetting Windows to factory condition, follow the instructions that will appear on your screen.</a:t>
            </a:r>
          </a:p>
          <a:p>
            <a:endParaRPr lang="en-US" sz="1000" dirty="0" smtClean="0"/>
          </a:p>
          <a:p>
            <a:endParaRPr lang="en-US" sz="1000" dirty="0" smtClean="0"/>
          </a:p>
          <a:p>
            <a:endParaRPr lang="en-US" sz="1000" dirty="0"/>
          </a:p>
        </p:txBody>
      </p:sp>
      <p:sp>
        <p:nvSpPr>
          <p:cNvPr id="16" name="TextBox 15"/>
          <p:cNvSpPr txBox="1"/>
          <p:nvPr/>
        </p:nvSpPr>
        <p:spPr>
          <a:xfrm>
            <a:off x="5486400" y="2971800"/>
            <a:ext cx="1295400" cy="250634"/>
          </a:xfrm>
          <a:prstGeom prst="rect">
            <a:avLst/>
          </a:prstGeom>
          <a:solidFill>
            <a:schemeClr val="accent6">
              <a:lumMod val="40000"/>
              <a:lumOff val="60000"/>
            </a:schemeClr>
          </a:solidFill>
        </p:spPr>
        <p:txBody>
          <a:bodyPr wrap="square" rtlCol="0">
            <a:spAutoFit/>
          </a:bodyPr>
          <a:lstStyle/>
          <a:p>
            <a:r>
              <a:rPr lang="en-US" sz="1000" dirty="0" smtClean="0"/>
              <a:t>Restart</a:t>
            </a:r>
            <a:endParaRPr lang="en-US" sz="1000" dirty="0"/>
          </a:p>
        </p:txBody>
      </p:sp>
      <p:sp>
        <p:nvSpPr>
          <p:cNvPr id="19" name="TextBox 18"/>
          <p:cNvSpPr txBox="1"/>
          <p:nvPr/>
        </p:nvSpPr>
        <p:spPr>
          <a:xfrm>
            <a:off x="5486400" y="3429000"/>
            <a:ext cx="1447800" cy="400110"/>
          </a:xfrm>
          <a:prstGeom prst="rect">
            <a:avLst/>
          </a:prstGeom>
          <a:solidFill>
            <a:schemeClr val="accent6">
              <a:lumMod val="40000"/>
              <a:lumOff val="60000"/>
            </a:schemeClr>
          </a:solidFill>
        </p:spPr>
        <p:txBody>
          <a:bodyPr wrap="square" rtlCol="0">
            <a:spAutoFit/>
          </a:bodyPr>
          <a:lstStyle/>
          <a:p>
            <a:r>
              <a:rPr lang="en-US" sz="1000" i="1" dirty="0" smtClean="0"/>
              <a:t>Other label for button: Restart and continue?</a:t>
            </a:r>
            <a:endParaRPr lang="en-US" sz="1000"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533400" y="457200"/>
            <a:ext cx="3590925" cy="1591310"/>
          </a:xfrm>
          <a:prstGeom prst="rect">
            <a:avLst/>
          </a:prstGeom>
          <a:noFill/>
        </p:spPr>
      </p:pic>
      <p:pic>
        <p:nvPicPr>
          <p:cNvPr id="3" name="Picture 2" descr="cid:image001.png@01C8212F.90A2D870"/>
          <p:cNvPicPr>
            <a:picLocks noChangeAspect="1" noChangeArrowheads="1"/>
          </p:cNvPicPr>
          <p:nvPr/>
        </p:nvPicPr>
        <p:blipFill>
          <a:blip r:embed="rId3"/>
          <a:srcRect/>
          <a:stretch>
            <a:fillRect/>
          </a:stretch>
        </p:blipFill>
        <p:spPr bwMode="auto">
          <a:xfrm>
            <a:off x="304800" y="2667000"/>
            <a:ext cx="5334000" cy="1581150"/>
          </a:xfrm>
          <a:prstGeom prst="rect">
            <a:avLst/>
          </a:prstGeom>
          <a:noFill/>
          <a:ln w="9525">
            <a:noFill/>
            <a:miter lim="800000"/>
            <a:headEnd/>
            <a:tailEnd/>
          </a:ln>
        </p:spPr>
      </p:pic>
      <p:pic>
        <p:nvPicPr>
          <p:cNvPr id="4" name="Picture 3"/>
          <p:cNvPicPr>
            <a:picLocks noChangeAspect="1" noChangeArrowheads="1"/>
          </p:cNvPicPr>
          <p:nvPr/>
        </p:nvPicPr>
        <p:blipFill>
          <a:blip r:embed="rId4"/>
          <a:srcRect/>
          <a:stretch>
            <a:fillRect/>
          </a:stretch>
        </p:blipFill>
        <p:spPr bwMode="auto">
          <a:xfrm>
            <a:off x="464457" y="3007179"/>
            <a:ext cx="304800" cy="314036"/>
          </a:xfrm>
          <a:prstGeom prst="rect">
            <a:avLst/>
          </a:prstGeom>
          <a:noFill/>
          <a:ln w="9525">
            <a:noFill/>
            <a:miter lim="800000"/>
            <a:headEnd/>
            <a:tailEnd/>
          </a:ln>
          <a:effectLst/>
        </p:spPr>
      </p:pic>
      <p:sp>
        <p:nvSpPr>
          <p:cNvPr id="5" name="TextBox 15"/>
          <p:cNvSpPr txBox="1"/>
          <p:nvPr/>
        </p:nvSpPr>
        <p:spPr>
          <a:xfrm>
            <a:off x="377370" y="2705100"/>
            <a:ext cx="1908629" cy="215444"/>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75000"/>
                    <a:lumOff val="25000"/>
                  </a:schemeClr>
                </a:solidFill>
                <a:latin typeface="Segoe UI" pitchFamily="34" charset="0"/>
                <a:cs typeface="Segoe UI" pitchFamily="34" charset="0"/>
              </a:rPr>
              <a:t>Windows Recovery Center</a:t>
            </a:r>
          </a:p>
        </p:txBody>
      </p:sp>
      <p:sp>
        <p:nvSpPr>
          <p:cNvPr id="6" name="TextBox 16"/>
          <p:cNvSpPr txBox="1"/>
          <p:nvPr/>
        </p:nvSpPr>
        <p:spPr>
          <a:xfrm>
            <a:off x="762000" y="3257550"/>
            <a:ext cx="4648200" cy="338554"/>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75000"/>
                    <a:lumOff val="25000"/>
                  </a:schemeClr>
                </a:solidFill>
                <a:latin typeface="Segoe UI" pitchFamily="34" charset="0"/>
                <a:cs typeface="Segoe UI" pitchFamily="34" charset="0"/>
              </a:rPr>
              <a:t>You will lose your documents, pictures, and other personal data if you proceed with the reset operation without first doing a data backup.</a:t>
            </a:r>
          </a:p>
        </p:txBody>
      </p:sp>
      <p:sp>
        <p:nvSpPr>
          <p:cNvPr id="7" name="TextBox 19"/>
          <p:cNvSpPr txBox="1"/>
          <p:nvPr/>
        </p:nvSpPr>
        <p:spPr bwMode="auto">
          <a:xfrm>
            <a:off x="762000" y="3028950"/>
            <a:ext cx="5383653" cy="276999"/>
          </a:xfrm>
          <a:prstGeom prst="rect">
            <a:avLst/>
          </a:prstGeom>
          <a:solidFill>
            <a:schemeClr val="bg1"/>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200" dirty="0" smtClean="0">
                <a:solidFill>
                  <a:srgbClr val="3B6EB5"/>
                </a:solidFill>
                <a:latin typeface="Segoe Semibold" pitchFamily="34" charset="0"/>
                <a:cs typeface="Segoe UI" pitchFamily="34" charset="0"/>
              </a:rPr>
              <a:t>Data Backup has not completed successfully. Do you still want to continue?</a:t>
            </a:r>
          </a:p>
        </p:txBody>
      </p:sp>
      <p:sp>
        <p:nvSpPr>
          <p:cNvPr id="8" name="Rectangle 7"/>
          <p:cNvSpPr/>
          <p:nvPr/>
        </p:nvSpPr>
        <p:spPr>
          <a:xfrm>
            <a:off x="3886200" y="3810000"/>
            <a:ext cx="1371600" cy="30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ounded Rectangle 8"/>
          <p:cNvSpPr/>
          <p:nvPr/>
        </p:nvSpPr>
        <p:spPr>
          <a:xfrm>
            <a:off x="4693105" y="3867150"/>
            <a:ext cx="664028" cy="192314"/>
          </a:xfrm>
          <a:prstGeom prst="roundRect">
            <a:avLst/>
          </a:prstGeom>
          <a:gradFill flip="none" rotWithShape="1">
            <a:gsLst>
              <a:gs pos="51000">
                <a:schemeClr val="bg1">
                  <a:lumMod val="85000"/>
                </a:schemeClr>
              </a:gs>
              <a:gs pos="50000">
                <a:schemeClr val="bg1">
                  <a:lumMod val="95000"/>
                </a:schemeClr>
              </a:gs>
              <a:gs pos="100000">
                <a:schemeClr val="bg1">
                  <a:lumMod val="95000"/>
                </a:schemeClr>
              </a:gs>
            </a:gsLst>
            <a:lin ang="5400000" scaled="0"/>
            <a:tileRect/>
          </a:gradFill>
          <a:ln w="3175">
            <a:solidFill>
              <a:schemeClr val="tx1">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tx1">
                    <a:lumMod val="95000"/>
                    <a:lumOff val="5000"/>
                  </a:schemeClr>
                </a:solidFill>
              </a:rPr>
              <a:t>No</a:t>
            </a:r>
            <a:endParaRPr lang="en-US" sz="1000" dirty="0">
              <a:solidFill>
                <a:schemeClr val="tx1">
                  <a:lumMod val="95000"/>
                  <a:lumOff val="5000"/>
                </a:schemeClr>
              </a:solidFill>
            </a:endParaRPr>
          </a:p>
        </p:txBody>
      </p:sp>
      <p:sp>
        <p:nvSpPr>
          <p:cNvPr id="10" name="Rounded Rectangle 9"/>
          <p:cNvSpPr/>
          <p:nvPr/>
        </p:nvSpPr>
        <p:spPr>
          <a:xfrm>
            <a:off x="3927475" y="3867150"/>
            <a:ext cx="664028" cy="192314"/>
          </a:xfrm>
          <a:prstGeom prst="roundRect">
            <a:avLst/>
          </a:prstGeom>
          <a:gradFill flip="none" rotWithShape="1">
            <a:gsLst>
              <a:gs pos="51000">
                <a:schemeClr val="bg1">
                  <a:lumMod val="85000"/>
                </a:schemeClr>
              </a:gs>
              <a:gs pos="50000">
                <a:schemeClr val="bg1">
                  <a:lumMod val="95000"/>
                </a:schemeClr>
              </a:gs>
              <a:gs pos="100000">
                <a:schemeClr val="bg1">
                  <a:lumMod val="95000"/>
                </a:schemeClr>
              </a:gs>
            </a:gsLst>
            <a:lin ang="5400000" scaled="0"/>
            <a:tileRect/>
          </a:gradFill>
          <a:ln w="3175">
            <a:solidFill>
              <a:schemeClr val="tx1">
                <a:lumMod val="50000"/>
                <a:lumOff val="50000"/>
              </a:schemeClr>
            </a:solidFill>
          </a:ln>
          <a:effectLst>
            <a:outerShdw dist="12700" dir="4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tx1">
                    <a:lumMod val="95000"/>
                    <a:lumOff val="5000"/>
                  </a:schemeClr>
                </a:solidFill>
              </a:rPr>
              <a:t>Yes</a:t>
            </a:r>
            <a:endParaRPr lang="en-US" sz="1000" dirty="0">
              <a:solidFill>
                <a:schemeClr val="tx1">
                  <a:lumMod val="95000"/>
                  <a:lumOff val="5000"/>
                </a:schemeClr>
              </a:solidFill>
            </a:endParaRPr>
          </a:p>
        </p:txBody>
      </p:sp>
      <p:sp>
        <p:nvSpPr>
          <p:cNvPr id="12" name="TextBox 11"/>
          <p:cNvSpPr txBox="1"/>
          <p:nvPr/>
        </p:nvSpPr>
        <p:spPr>
          <a:xfrm>
            <a:off x="4495800" y="4191000"/>
            <a:ext cx="4419600" cy="1585049"/>
          </a:xfrm>
          <a:prstGeom prst="rect">
            <a:avLst/>
          </a:prstGeom>
          <a:solidFill>
            <a:schemeClr val="accent6">
              <a:lumMod val="40000"/>
              <a:lumOff val="60000"/>
            </a:schemeClr>
          </a:solidFill>
        </p:spPr>
        <p:txBody>
          <a:bodyPr wrap="square" rtlCol="0">
            <a:spAutoFit/>
          </a:bodyPr>
          <a:lstStyle/>
          <a:p>
            <a:r>
              <a:rPr lang="en-US" sz="1100" dirty="0" smtClean="0"/>
              <a:t>Recovery</a:t>
            </a:r>
          </a:p>
          <a:p>
            <a:r>
              <a:rPr lang="en-US" sz="1400" dirty="0" smtClean="0"/>
              <a:t>User file backup could not complete. Do you want to continue the recovery?</a:t>
            </a:r>
          </a:p>
          <a:p>
            <a:endParaRPr lang="en-US" sz="1400" dirty="0" smtClean="0"/>
          </a:p>
          <a:p>
            <a:r>
              <a:rPr lang="en-US" sz="1100" dirty="0" smtClean="0"/>
              <a:t>Warning: If you continue, your user files might be deleted.</a:t>
            </a:r>
          </a:p>
          <a:p>
            <a:endParaRPr lang="en-US" sz="1100" dirty="0" smtClean="0"/>
          </a:p>
          <a:p>
            <a:endParaRPr lang="en-US" sz="1100" dirty="0"/>
          </a:p>
          <a:p>
            <a:r>
              <a:rPr lang="en-US" sz="1100" dirty="0" smtClean="0"/>
              <a:t>		        Continue with recovery       Cancel</a:t>
            </a:r>
            <a:endParaRPr lang="en-US" sz="1100" dirty="0"/>
          </a:p>
        </p:txBody>
      </p:sp>
      <p:sp>
        <p:nvSpPr>
          <p:cNvPr id="13" name="TextBox 12"/>
          <p:cNvSpPr txBox="1"/>
          <p:nvPr/>
        </p:nvSpPr>
        <p:spPr>
          <a:xfrm>
            <a:off x="5334000" y="228600"/>
            <a:ext cx="3276600" cy="1754326"/>
          </a:xfrm>
          <a:prstGeom prst="rect">
            <a:avLst/>
          </a:prstGeom>
          <a:solidFill>
            <a:schemeClr val="accent6">
              <a:lumMod val="40000"/>
              <a:lumOff val="60000"/>
            </a:schemeClr>
          </a:solidFill>
        </p:spPr>
        <p:txBody>
          <a:bodyPr wrap="square" rtlCol="0">
            <a:spAutoFit/>
          </a:bodyPr>
          <a:lstStyle/>
          <a:p>
            <a:r>
              <a:rPr lang="en-US" sz="1100" dirty="0" smtClean="0"/>
              <a:t>Recovery</a:t>
            </a:r>
          </a:p>
          <a:p>
            <a:r>
              <a:rPr lang="en-US" sz="1400" dirty="0" smtClean="0"/>
              <a:t>Windows could not open the recovery environment (</a:t>
            </a:r>
            <a:r>
              <a:rPr lang="en-US" sz="1400" dirty="0" err="1" smtClean="0"/>
              <a:t>WinRE</a:t>
            </a:r>
            <a:r>
              <a:rPr lang="en-US" sz="1400" dirty="0" smtClean="0"/>
              <a:t>)</a:t>
            </a:r>
          </a:p>
          <a:p>
            <a:endParaRPr lang="en-US" sz="1400" dirty="0" smtClean="0"/>
          </a:p>
          <a:p>
            <a:r>
              <a:rPr lang="en-US" sz="1100" dirty="0" smtClean="0"/>
              <a:t>The computer could not be restarted into the Windows Recovery Environment (</a:t>
            </a:r>
            <a:r>
              <a:rPr lang="en-US" sz="1100" dirty="0" err="1" smtClean="0"/>
              <a:t>WinRE</a:t>
            </a:r>
            <a:r>
              <a:rPr lang="en-US" sz="1100" dirty="0" smtClean="0"/>
              <a:t>). </a:t>
            </a:r>
          </a:p>
          <a:p>
            <a:endParaRPr lang="en-US" sz="1100" dirty="0" smtClean="0"/>
          </a:p>
          <a:p>
            <a:endParaRPr lang="en-US" sz="1100" dirty="0"/>
          </a:p>
          <a:p>
            <a:r>
              <a:rPr lang="en-US" sz="1100" dirty="0" smtClean="0"/>
              <a:t>			Close</a:t>
            </a:r>
            <a:endParaRPr lang="en-US" sz="1100" dirty="0"/>
          </a:p>
        </p:txBody>
      </p:sp>
      <p:sp>
        <p:nvSpPr>
          <p:cNvPr id="14" name="TextBox 13"/>
          <p:cNvSpPr txBox="1"/>
          <p:nvPr/>
        </p:nvSpPr>
        <p:spPr>
          <a:xfrm>
            <a:off x="5791200" y="1600200"/>
            <a:ext cx="1828800" cy="6001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100" dirty="0" smtClean="0"/>
              <a:t>Mujtaba: This seems really nasty—we need a better scenario here…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381000" y="457200"/>
            <a:ext cx="4182110" cy="2743200"/>
          </a:xfrm>
          <a:prstGeom prst="rect">
            <a:avLst/>
          </a:prstGeom>
          <a:noFill/>
        </p:spPr>
      </p:pic>
      <p:pic>
        <p:nvPicPr>
          <p:cNvPr id="3" name="Picture 2"/>
          <p:cNvPicPr/>
          <p:nvPr/>
        </p:nvPicPr>
        <p:blipFill>
          <a:blip r:embed="rId3"/>
          <a:srcRect/>
          <a:stretch>
            <a:fillRect/>
          </a:stretch>
        </p:blipFill>
        <p:spPr bwMode="auto">
          <a:xfrm>
            <a:off x="457200" y="4495800"/>
            <a:ext cx="3590925" cy="1591310"/>
          </a:xfrm>
          <a:prstGeom prst="rect">
            <a:avLst/>
          </a:prstGeom>
          <a:noFill/>
        </p:spPr>
      </p:pic>
      <p:sp>
        <p:nvSpPr>
          <p:cNvPr id="6" name="TextBox 5"/>
          <p:cNvSpPr txBox="1"/>
          <p:nvPr/>
        </p:nvSpPr>
        <p:spPr>
          <a:xfrm>
            <a:off x="4724400" y="4724400"/>
            <a:ext cx="2819400" cy="984885"/>
          </a:xfrm>
          <a:prstGeom prst="rect">
            <a:avLst/>
          </a:prstGeom>
          <a:solidFill>
            <a:schemeClr val="accent6">
              <a:lumMod val="40000"/>
              <a:lumOff val="60000"/>
            </a:schemeClr>
          </a:solidFill>
        </p:spPr>
        <p:txBody>
          <a:bodyPr wrap="square" rtlCol="0">
            <a:spAutoFit/>
          </a:bodyPr>
          <a:lstStyle/>
          <a:p>
            <a:r>
              <a:rPr lang="en-US" sz="1100" dirty="0" smtClean="0"/>
              <a:t>Recovery</a:t>
            </a:r>
          </a:p>
          <a:p>
            <a:r>
              <a:rPr lang="en-US" sz="1400" dirty="0" smtClean="0"/>
              <a:t>Could not start &lt;</a:t>
            </a:r>
            <a:r>
              <a:rPr lang="en-US" sz="1400" dirty="0" err="1" smtClean="0"/>
              <a:t>program_name</a:t>
            </a:r>
            <a:r>
              <a:rPr lang="en-US" sz="1400" dirty="0" smtClean="0"/>
              <a:t>&gt;</a:t>
            </a:r>
          </a:p>
          <a:p>
            <a:r>
              <a:rPr lang="en-US" sz="1100" dirty="0"/>
              <a:t>C</a:t>
            </a:r>
            <a:r>
              <a:rPr lang="en-US" sz="1100" dirty="0" smtClean="0"/>
              <a:t>lose any open programs and try again.</a:t>
            </a:r>
          </a:p>
          <a:p>
            <a:endParaRPr lang="en-US" sz="1100" dirty="0"/>
          </a:p>
          <a:p>
            <a:r>
              <a:rPr lang="en-US" sz="1100" dirty="0" smtClean="0"/>
              <a:t>Close</a:t>
            </a:r>
            <a:endParaRPr lang="en-US" sz="1100" dirty="0"/>
          </a:p>
        </p:txBody>
      </p:sp>
      <p:sp>
        <p:nvSpPr>
          <p:cNvPr id="7" name="TextBox 6"/>
          <p:cNvSpPr txBox="1"/>
          <p:nvPr/>
        </p:nvSpPr>
        <p:spPr>
          <a:xfrm>
            <a:off x="4876800" y="457200"/>
            <a:ext cx="2819400" cy="1923604"/>
          </a:xfrm>
          <a:prstGeom prst="rect">
            <a:avLst/>
          </a:prstGeom>
          <a:solidFill>
            <a:schemeClr val="accent6">
              <a:lumMod val="40000"/>
              <a:lumOff val="60000"/>
            </a:schemeClr>
          </a:solidFill>
        </p:spPr>
        <p:txBody>
          <a:bodyPr wrap="square" rtlCol="0">
            <a:spAutoFit/>
          </a:bodyPr>
          <a:lstStyle/>
          <a:p>
            <a:r>
              <a:rPr lang="en-US" sz="1100" dirty="0" smtClean="0"/>
              <a:t>Recovery</a:t>
            </a:r>
          </a:p>
          <a:p>
            <a:r>
              <a:rPr lang="en-US" sz="1400" dirty="0" smtClean="0"/>
              <a:t>Recovery has completed. Do you want to restore your user files?</a:t>
            </a:r>
          </a:p>
          <a:p>
            <a:endParaRPr lang="en-US" sz="1400" dirty="0" smtClean="0"/>
          </a:p>
          <a:p>
            <a:r>
              <a:rPr lang="en-US" sz="1100" dirty="0" smtClean="0"/>
              <a:t>If you created a user file backup before recovering your computer, you can restore those files now.</a:t>
            </a:r>
          </a:p>
          <a:p>
            <a:endParaRPr lang="en-US" sz="1100" dirty="0" smtClean="0"/>
          </a:p>
          <a:p>
            <a:endParaRPr lang="en-US" sz="1100" dirty="0"/>
          </a:p>
          <a:p>
            <a:r>
              <a:rPr lang="en-US" sz="1100" dirty="0" smtClean="0"/>
              <a:t>	        Restore my files    Cancel</a:t>
            </a:r>
            <a:endParaRPr lang="en-US" sz="1100" dirty="0"/>
          </a:p>
        </p:txBody>
      </p:sp>
      <p:sp>
        <p:nvSpPr>
          <p:cNvPr id="8" name="TextBox 7"/>
          <p:cNvSpPr txBox="1"/>
          <p:nvPr/>
        </p:nvSpPr>
        <p:spPr>
          <a:xfrm>
            <a:off x="4724400" y="5791200"/>
            <a:ext cx="2819400" cy="815608"/>
          </a:xfrm>
          <a:prstGeom prst="rect">
            <a:avLst/>
          </a:prstGeom>
          <a:solidFill>
            <a:schemeClr val="accent6">
              <a:lumMod val="40000"/>
              <a:lumOff val="60000"/>
            </a:schemeClr>
          </a:solidFill>
        </p:spPr>
        <p:txBody>
          <a:bodyPr wrap="square" rtlCol="0">
            <a:spAutoFit/>
          </a:bodyPr>
          <a:lstStyle/>
          <a:p>
            <a:r>
              <a:rPr lang="en-US" sz="1100" dirty="0" smtClean="0"/>
              <a:t>Recovery</a:t>
            </a:r>
          </a:p>
          <a:p>
            <a:r>
              <a:rPr lang="en-US" sz="1400" dirty="0" smtClean="0"/>
              <a:t>The recovery process was cancelled</a:t>
            </a:r>
          </a:p>
          <a:p>
            <a:endParaRPr lang="en-US" sz="1100" dirty="0"/>
          </a:p>
          <a:p>
            <a:r>
              <a:rPr lang="en-US" sz="1100" dirty="0" smtClean="0"/>
              <a:t>		Close</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A969A4125DCD4E8486417A3E6D5B9F" ma:contentTypeVersion="0" ma:contentTypeDescription="Create a new document." ma:contentTypeScope="" ma:versionID="3634e5e549465e4740dd22b1dfd1e019">
  <xsd:schema xmlns:xsd="http://www.w3.org/2001/XMLSchema" xmlns:xs="http://www.w3.org/2001/XMLSchema" xmlns:p="http://schemas.microsoft.com/office/2006/metadata/properties" targetNamespace="http://schemas.microsoft.com/office/2006/metadata/properties" ma:root="true" ma:fieldsID="877857ead27fcc3a43a7283f58d7f16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D4F5C6-F718-436E-B9D4-CDA58CD664E5}"/>
</file>

<file path=customXml/itemProps2.xml><?xml version="1.0" encoding="utf-8"?>
<ds:datastoreItem xmlns:ds="http://schemas.openxmlformats.org/officeDocument/2006/customXml" ds:itemID="{83C829DC-72EB-401C-A692-E8E73FCCA88E}"/>
</file>

<file path=customXml/itemProps3.xml><?xml version="1.0" encoding="utf-8"?>
<ds:datastoreItem xmlns:ds="http://schemas.openxmlformats.org/officeDocument/2006/customXml" ds:itemID="{89B39FB3-A45B-4738-AFAF-C904B6891A8D}"/>
</file>

<file path=docProps/app.xml><?xml version="1.0" encoding="utf-8"?>
<Properties xmlns="http://schemas.openxmlformats.org/officeDocument/2006/extended-properties" xmlns:vt="http://schemas.openxmlformats.org/officeDocument/2006/docPropsVTypes">
  <TotalTime>0</TotalTime>
  <Words>1376</Words>
  <Application>Microsoft Office PowerPoint</Application>
  <PresentationFormat>On-screen Show (4:3)</PresentationFormat>
  <Paragraphs>162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 Sweet</dc:creator>
  <cp:lastModifiedBy>tholse</cp:lastModifiedBy>
  <cp:revision>79</cp:revision>
  <dcterms:created xsi:type="dcterms:W3CDTF">2008-05-16T22:32:25Z</dcterms:created>
  <dcterms:modified xsi:type="dcterms:W3CDTF">2008-05-22T01:37:25Z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0x01010082A969A4125DCD4E8486417A3E6D5B9F</vt:lpwstr>
  </property>
</Properties>
</file>