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comments/comment2.xml" ContentType="application/vnd.openxmlformats-officedocument.presentationml.comments+xml"/>
  <Override PartName="/ppt/comments/comment1.xml" ContentType="application/vnd.openxmlformats-officedocument.presentationml.comments+xml"/>
  <Override PartName="/ppt/commentAuthors.xml" ContentType="application/vnd.openxmlformats-officedocument.presentationml.commentAuthor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61"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olse" initials="t" lastIdx="9"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23" d="100"/>
          <a:sy n="123" d="100"/>
        </p:scale>
        <p:origin x="-43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commentAuthors" Target="commentAuthor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08-03-14T11:35:16.421" idx="1">
    <p:pos x="2328" y="630"/>
    <p:text>Including "Windows" in the title is redundant. </p:text>
  </p:cm>
  <p:cm authorId="0" dt="2008-03-14T11:38:48.895" idx="2">
    <p:pos x="4648" y="986"/>
    <p:text>The main issue with all of these dialogs is trust: does the user trust the publisher? But the main instruction is trying to make this seemingly simple question complicated by splitting hairs. "Make changes" or "install" or "allow task"...what's the diff? who really cares what the action is if it is performed by a source that the user doesn't trust? In other words, I don't think you need three dialogs.</p:text>
  </p:cm>
  <p:cm authorId="0" dt="2008-03-14T11:39:11.897" idx="3">
    <p:pos x="2422" y="3292"/>
    <p:text>What the hell is a "task?"</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08-03-14T11:39:51.154" idx="4">
    <p:pos x="3988" y="889"/>
    <p:text>Same basic questions here as on the first page.</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08-03-14T11:40:33.708" idx="5">
    <p:pos x="2842" y="1455"/>
    <p:text>"...and which come from known publishers to make changes..."</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08-03-14T11:47:36.038" idx="6">
    <p:pos x="3379" y="1582"/>
    <p:text>Should this read "An administrator..." and "...contact an administrator?" Couldn't this message appear if the user is running as an admin and has previously blocked the program (meaning they are sending this message to themselves?"</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08-03-14T11:50:15.349" idx="7">
    <p:pos x="3139" y="1538"/>
    <p:text>For 6 hours? That's ridiculous. I can imagine users not having any idea what this actually means: "Will the changes that the programs make only be good for 6 hours?" is probably the most ridiculous scenario, but I can totally see users thinking that.</p:text>
  </p:cm>
  <p:cm authorId="0" dt="2008-03-14T11:51:53.409" idx="8">
    <p:pos x="1992" y="2587"/>
    <p:text>If a user makes a change every hour on the hour, will this dialog appear every six hours if the user chooses "no?" </p:text>
  </p:cm>
  <p:cm authorId="0" dt="2008-03-14T11:52:35.739" idx="9">
    <p:pos x="2124" y="1220"/>
    <p:text>what action did the user take to get this prompt? How many UAC dialogs need to fire before the user gets this one? One, three, ten?</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88A138-6FB6-4063-8BE2-314E94C2E411}" type="datetimeFigureOut">
              <a:rPr lang="en-US" smtClean="0"/>
              <a:pPr/>
              <a:t>3/14/2008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8A138-6FB6-4063-8BE2-314E94C2E411}" type="datetimeFigureOut">
              <a:rPr lang="en-US" smtClean="0"/>
              <a:pPr/>
              <a:t>3/14/2008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8A138-6FB6-4063-8BE2-314E94C2E411}" type="datetimeFigureOut">
              <a:rPr lang="en-US" smtClean="0"/>
              <a:pPr/>
              <a:t>3/14/2008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8A138-6FB6-4063-8BE2-314E94C2E411}" type="datetimeFigureOut">
              <a:rPr lang="en-US" smtClean="0"/>
              <a:pPr/>
              <a:t>3/14/2008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88A138-6FB6-4063-8BE2-314E94C2E411}" type="datetimeFigureOut">
              <a:rPr lang="en-US" smtClean="0"/>
              <a:pPr/>
              <a:t>3/14/2008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88A138-6FB6-4063-8BE2-314E94C2E411}" type="datetimeFigureOut">
              <a:rPr lang="en-US" smtClean="0"/>
              <a:pPr/>
              <a:t>3/14/2008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88A138-6FB6-4063-8BE2-314E94C2E411}" type="datetimeFigureOut">
              <a:rPr lang="en-US" smtClean="0"/>
              <a:pPr/>
              <a:t>3/14/2008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88A138-6FB6-4063-8BE2-314E94C2E411}" type="datetimeFigureOut">
              <a:rPr lang="en-US" smtClean="0"/>
              <a:pPr/>
              <a:t>3/14/2008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88A138-6FB6-4063-8BE2-314E94C2E411}" type="datetimeFigureOut">
              <a:rPr lang="en-US" smtClean="0"/>
              <a:pPr/>
              <a:t>3/14/2008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88A138-6FB6-4063-8BE2-314E94C2E411}" type="datetimeFigureOut">
              <a:rPr lang="en-US" smtClean="0"/>
              <a:pPr/>
              <a:t>3/14/2008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88A138-6FB6-4063-8BE2-314E94C2E411}" type="datetimeFigureOut">
              <a:rPr lang="en-US" smtClean="0"/>
              <a:pPr/>
              <a:t>3/14/2008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D6F0F9-808C-4FE5-9063-761BEED48F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88A138-6FB6-4063-8BE2-314E94C2E411}" type="datetimeFigureOut">
              <a:rPr lang="en-US" smtClean="0"/>
              <a:pPr/>
              <a:t>3/14/2008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D6F0F9-808C-4FE5-9063-761BEED48F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comments" Target="../comments/commen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408275" y="513350"/>
            <a:ext cx="5867400" cy="2019300"/>
          </a:xfrm>
          <a:prstGeom prst="rect">
            <a:avLst/>
          </a:prstGeom>
          <a:noFill/>
          <a:ln w="9525">
            <a:noFill/>
            <a:miter lim="800000"/>
            <a:headEnd/>
            <a:tailEnd/>
          </a:ln>
          <a:effectLst/>
        </p:spPr>
      </p:pic>
      <p:sp>
        <p:nvSpPr>
          <p:cNvPr id="7" name="Rectangle 6"/>
          <p:cNvSpPr/>
          <p:nvPr/>
        </p:nvSpPr>
        <p:spPr>
          <a:xfrm>
            <a:off x="1779875" y="894350"/>
            <a:ext cx="1143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Segoe UI" pitchFamily="34" charset="0"/>
              <a:cs typeface="Segoe UI" pitchFamily="34" charset="0"/>
            </a:endParaRPr>
          </a:p>
        </p:txBody>
      </p:sp>
      <p:sp>
        <p:nvSpPr>
          <p:cNvPr id="6" name="TextBox 5"/>
          <p:cNvSpPr txBox="1"/>
          <p:nvPr/>
        </p:nvSpPr>
        <p:spPr>
          <a:xfrm>
            <a:off x="1116776" y="893976"/>
            <a:ext cx="2522379" cy="2308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Microsoft Windows</a:t>
            </a:r>
            <a:endParaRPr lang="en-US" sz="900" b="1" dirty="0">
              <a:latin typeface="Segoe UI" pitchFamily="34" charset="0"/>
              <a:cs typeface="Segoe UI" pitchFamily="34" charset="0"/>
            </a:endParaRPr>
          </a:p>
        </p:txBody>
      </p:sp>
      <p:sp>
        <p:nvSpPr>
          <p:cNvPr id="8" name="Rectangle 7"/>
          <p:cNvSpPr/>
          <p:nvPr/>
        </p:nvSpPr>
        <p:spPr>
          <a:xfrm>
            <a:off x="636875" y="1275350"/>
            <a:ext cx="5257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60675" y="2153174"/>
            <a:ext cx="1066800" cy="230832"/>
          </a:xfrm>
          <a:prstGeom prst="rect">
            <a:avLst/>
          </a:prstGeom>
          <a:solidFill>
            <a:schemeClr val="bg1">
              <a:lumMod val="95000"/>
            </a:schemeClr>
          </a:solidFill>
        </p:spPr>
        <p:txBody>
          <a:bodyPr wrap="square" rtlCol="0">
            <a:spAutoFit/>
          </a:bodyPr>
          <a:lstStyle/>
          <a:p>
            <a:r>
              <a:rPr lang="en-US" sz="900" u="sng" dirty="0" smtClean="0">
                <a:solidFill>
                  <a:schemeClr val="accent1"/>
                </a:solidFill>
                <a:latin typeface="Segoe UI" pitchFamily="34" charset="0"/>
                <a:cs typeface="Segoe UI" pitchFamily="34" charset="0"/>
              </a:rPr>
              <a:t>Help me decide</a:t>
            </a:r>
            <a:endParaRPr lang="en-US" sz="900" u="sng" dirty="0">
              <a:solidFill>
                <a:schemeClr val="accent1"/>
              </a:solidFill>
              <a:latin typeface="Segoe UI" pitchFamily="34" charset="0"/>
              <a:cs typeface="Segoe UI" pitchFamily="34" charset="0"/>
            </a:endParaRPr>
          </a:p>
        </p:txBody>
      </p:sp>
      <p:sp>
        <p:nvSpPr>
          <p:cNvPr id="13" name="TextBox 12"/>
          <p:cNvSpPr txBox="1"/>
          <p:nvPr/>
        </p:nvSpPr>
        <p:spPr>
          <a:xfrm>
            <a:off x="828899" y="766334"/>
            <a:ext cx="5370576"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allow the following Windows program to make changes to this computer?</a:t>
            </a:r>
            <a:endParaRPr lang="en-US" sz="1200" dirty="0">
              <a:solidFill>
                <a:schemeClr val="bg1"/>
              </a:solidFill>
              <a:latin typeface="Segoe UI" pitchFamily="34" charset="0"/>
              <a:cs typeface="Segoe UI" pitchFamily="34" charset="0"/>
            </a:endParaRPr>
          </a:p>
        </p:txBody>
      </p:sp>
      <p:sp>
        <p:nvSpPr>
          <p:cNvPr id="17" name="TextBox 16"/>
          <p:cNvSpPr txBox="1"/>
          <p:nvPr/>
        </p:nvSpPr>
        <p:spPr>
          <a:xfrm>
            <a:off x="381000" y="135193"/>
            <a:ext cx="3495509" cy="369332"/>
          </a:xfrm>
          <a:prstGeom prst="rect">
            <a:avLst/>
          </a:prstGeom>
          <a:noFill/>
        </p:spPr>
        <p:txBody>
          <a:bodyPr wrap="none" rtlCol="0">
            <a:spAutoFit/>
          </a:bodyPr>
          <a:lstStyle/>
          <a:p>
            <a:r>
              <a:rPr lang="en-US" dirty="0" smtClean="0"/>
              <a:t>Windows program, installer, or task</a:t>
            </a:r>
            <a:endParaRPr lang="en-US" dirty="0"/>
          </a:p>
        </p:txBody>
      </p:sp>
      <p:sp>
        <p:nvSpPr>
          <p:cNvPr id="19" name="TextBox 18"/>
          <p:cNvSpPr txBox="1"/>
          <p:nvPr/>
        </p:nvSpPr>
        <p:spPr>
          <a:xfrm>
            <a:off x="1569725" y="1466250"/>
            <a:ext cx="2522379"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Program Name:      System Protection Settings</a:t>
            </a:r>
          </a:p>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Microsoft Windows</a:t>
            </a:r>
            <a:endParaRPr lang="en-US" sz="900" b="1" dirty="0">
              <a:latin typeface="Segoe UI" pitchFamily="34" charset="0"/>
              <a:cs typeface="Segoe UI" pitchFamily="34" charset="0"/>
            </a:endParaRPr>
          </a:p>
        </p:txBody>
      </p:sp>
      <p:pic>
        <p:nvPicPr>
          <p:cNvPr id="21" name="Picture 2"/>
          <p:cNvPicPr>
            <a:picLocks noChangeAspect="1" noChangeArrowheads="1"/>
          </p:cNvPicPr>
          <p:nvPr/>
        </p:nvPicPr>
        <p:blipFill>
          <a:blip r:embed="rId2"/>
          <a:srcRect/>
          <a:stretch>
            <a:fillRect/>
          </a:stretch>
        </p:blipFill>
        <p:spPr bwMode="auto">
          <a:xfrm>
            <a:off x="2971800" y="2628900"/>
            <a:ext cx="5867400" cy="2019300"/>
          </a:xfrm>
          <a:prstGeom prst="rect">
            <a:avLst/>
          </a:prstGeom>
          <a:noFill/>
          <a:ln w="9525">
            <a:noFill/>
            <a:miter lim="800000"/>
            <a:headEnd/>
            <a:tailEnd/>
          </a:ln>
          <a:effectLst/>
        </p:spPr>
      </p:pic>
      <p:sp>
        <p:nvSpPr>
          <p:cNvPr id="22" name="Rectangle 21"/>
          <p:cNvSpPr/>
          <p:nvPr/>
        </p:nvSpPr>
        <p:spPr>
          <a:xfrm>
            <a:off x="4343400" y="3009900"/>
            <a:ext cx="1143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Segoe UI" pitchFamily="34" charset="0"/>
              <a:cs typeface="Segoe UI" pitchFamily="34" charset="0"/>
            </a:endParaRPr>
          </a:p>
        </p:txBody>
      </p:sp>
      <p:sp>
        <p:nvSpPr>
          <p:cNvPr id="23" name="TextBox 22"/>
          <p:cNvSpPr txBox="1"/>
          <p:nvPr/>
        </p:nvSpPr>
        <p:spPr>
          <a:xfrm>
            <a:off x="3680301" y="3009526"/>
            <a:ext cx="2522379" cy="2308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Microsoft Windows</a:t>
            </a:r>
            <a:endParaRPr lang="en-US" sz="900" b="1" dirty="0">
              <a:latin typeface="Segoe UI" pitchFamily="34" charset="0"/>
              <a:cs typeface="Segoe UI" pitchFamily="34" charset="0"/>
            </a:endParaRPr>
          </a:p>
        </p:txBody>
      </p:sp>
      <p:sp>
        <p:nvSpPr>
          <p:cNvPr id="24" name="Rectangle 23"/>
          <p:cNvSpPr/>
          <p:nvPr/>
        </p:nvSpPr>
        <p:spPr>
          <a:xfrm>
            <a:off x="3200400" y="3390900"/>
            <a:ext cx="5257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124200" y="4268724"/>
            <a:ext cx="1066800" cy="230832"/>
          </a:xfrm>
          <a:prstGeom prst="rect">
            <a:avLst/>
          </a:prstGeom>
          <a:solidFill>
            <a:schemeClr val="bg1">
              <a:lumMod val="95000"/>
            </a:schemeClr>
          </a:solidFill>
        </p:spPr>
        <p:txBody>
          <a:bodyPr wrap="square" rtlCol="0">
            <a:spAutoFit/>
          </a:bodyPr>
          <a:lstStyle/>
          <a:p>
            <a:r>
              <a:rPr lang="en-US" sz="900" u="sng" dirty="0" smtClean="0">
                <a:solidFill>
                  <a:schemeClr val="accent1"/>
                </a:solidFill>
                <a:latin typeface="Segoe UI" pitchFamily="34" charset="0"/>
                <a:cs typeface="Segoe UI" pitchFamily="34" charset="0"/>
              </a:rPr>
              <a:t>Help me decide</a:t>
            </a:r>
            <a:endParaRPr lang="en-US" sz="900" u="sng" dirty="0">
              <a:solidFill>
                <a:schemeClr val="accent1"/>
              </a:solidFill>
              <a:latin typeface="Segoe UI" pitchFamily="34" charset="0"/>
              <a:cs typeface="Segoe UI" pitchFamily="34" charset="0"/>
            </a:endParaRPr>
          </a:p>
        </p:txBody>
      </p:sp>
      <p:sp>
        <p:nvSpPr>
          <p:cNvPr id="26" name="TextBox 25"/>
          <p:cNvSpPr txBox="1"/>
          <p:nvPr/>
        </p:nvSpPr>
        <p:spPr>
          <a:xfrm>
            <a:off x="3392424" y="2881884"/>
            <a:ext cx="5370576"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allow the following Windows program to install software  on this computer?</a:t>
            </a:r>
            <a:endParaRPr lang="en-US" sz="1200" dirty="0">
              <a:solidFill>
                <a:schemeClr val="bg1"/>
              </a:solidFill>
              <a:latin typeface="Segoe UI" pitchFamily="34" charset="0"/>
              <a:cs typeface="Segoe UI" pitchFamily="34" charset="0"/>
            </a:endParaRPr>
          </a:p>
        </p:txBody>
      </p:sp>
      <p:sp>
        <p:nvSpPr>
          <p:cNvPr id="27" name="TextBox 26"/>
          <p:cNvSpPr txBox="1"/>
          <p:nvPr/>
        </p:nvSpPr>
        <p:spPr>
          <a:xfrm>
            <a:off x="4133250" y="3581800"/>
            <a:ext cx="2522379"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Program Name:      X installer</a:t>
            </a:r>
          </a:p>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Microsoft Windows</a:t>
            </a:r>
            <a:endParaRPr lang="en-US" sz="900" b="1" dirty="0">
              <a:latin typeface="Segoe UI" pitchFamily="34" charset="0"/>
              <a:cs typeface="Segoe UI" pitchFamily="34" charset="0"/>
            </a:endParaRPr>
          </a:p>
        </p:txBody>
      </p:sp>
      <p:pic>
        <p:nvPicPr>
          <p:cNvPr id="28" name="Picture 2"/>
          <p:cNvPicPr>
            <a:picLocks noChangeAspect="1" noChangeArrowheads="1"/>
          </p:cNvPicPr>
          <p:nvPr/>
        </p:nvPicPr>
        <p:blipFill>
          <a:blip r:embed="rId2"/>
          <a:srcRect/>
          <a:stretch>
            <a:fillRect/>
          </a:stretch>
        </p:blipFill>
        <p:spPr bwMode="auto">
          <a:xfrm>
            <a:off x="380200" y="4713575"/>
            <a:ext cx="5867400" cy="2019300"/>
          </a:xfrm>
          <a:prstGeom prst="rect">
            <a:avLst/>
          </a:prstGeom>
          <a:noFill/>
          <a:ln w="9525">
            <a:noFill/>
            <a:miter lim="800000"/>
            <a:headEnd/>
            <a:tailEnd/>
          </a:ln>
          <a:effectLst/>
        </p:spPr>
      </p:pic>
      <p:sp>
        <p:nvSpPr>
          <p:cNvPr id="29" name="Rectangle 28"/>
          <p:cNvSpPr/>
          <p:nvPr/>
        </p:nvSpPr>
        <p:spPr>
          <a:xfrm>
            <a:off x="1751800" y="5094575"/>
            <a:ext cx="1143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Segoe UI" pitchFamily="34" charset="0"/>
              <a:cs typeface="Segoe UI" pitchFamily="34" charset="0"/>
            </a:endParaRPr>
          </a:p>
        </p:txBody>
      </p:sp>
      <p:sp>
        <p:nvSpPr>
          <p:cNvPr id="30" name="TextBox 29"/>
          <p:cNvSpPr txBox="1"/>
          <p:nvPr/>
        </p:nvSpPr>
        <p:spPr>
          <a:xfrm>
            <a:off x="1088701" y="5094201"/>
            <a:ext cx="2522379" cy="2308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Microsoft Windows</a:t>
            </a:r>
            <a:endParaRPr lang="en-US" sz="900" b="1" dirty="0">
              <a:latin typeface="Segoe UI" pitchFamily="34" charset="0"/>
              <a:cs typeface="Segoe UI" pitchFamily="34" charset="0"/>
            </a:endParaRPr>
          </a:p>
        </p:txBody>
      </p:sp>
      <p:sp>
        <p:nvSpPr>
          <p:cNvPr id="31" name="Rectangle 30"/>
          <p:cNvSpPr/>
          <p:nvPr/>
        </p:nvSpPr>
        <p:spPr>
          <a:xfrm>
            <a:off x="608800" y="5475575"/>
            <a:ext cx="5257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532600" y="6353399"/>
            <a:ext cx="1066800" cy="230832"/>
          </a:xfrm>
          <a:prstGeom prst="rect">
            <a:avLst/>
          </a:prstGeom>
          <a:solidFill>
            <a:schemeClr val="bg1">
              <a:lumMod val="95000"/>
            </a:schemeClr>
          </a:solidFill>
        </p:spPr>
        <p:txBody>
          <a:bodyPr wrap="square" rtlCol="0">
            <a:spAutoFit/>
          </a:bodyPr>
          <a:lstStyle/>
          <a:p>
            <a:r>
              <a:rPr lang="en-US" sz="900" u="sng" dirty="0" smtClean="0">
                <a:solidFill>
                  <a:schemeClr val="accent1"/>
                </a:solidFill>
                <a:latin typeface="Segoe UI" pitchFamily="34" charset="0"/>
                <a:cs typeface="Segoe UI" pitchFamily="34" charset="0"/>
              </a:rPr>
              <a:t>Help me decide</a:t>
            </a:r>
            <a:endParaRPr lang="en-US" sz="900" u="sng" dirty="0">
              <a:solidFill>
                <a:schemeClr val="accent1"/>
              </a:solidFill>
              <a:latin typeface="Segoe UI" pitchFamily="34" charset="0"/>
              <a:cs typeface="Segoe UI" pitchFamily="34" charset="0"/>
            </a:endParaRPr>
          </a:p>
        </p:txBody>
      </p:sp>
      <p:sp>
        <p:nvSpPr>
          <p:cNvPr id="33" name="TextBox 32"/>
          <p:cNvSpPr txBox="1"/>
          <p:nvPr/>
        </p:nvSpPr>
        <p:spPr>
          <a:xfrm>
            <a:off x="800824" y="4966559"/>
            <a:ext cx="5370576"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allow the following Windows task to make changes to this computer?</a:t>
            </a:r>
            <a:endParaRPr lang="en-US" sz="1200" dirty="0">
              <a:solidFill>
                <a:schemeClr val="bg1"/>
              </a:solidFill>
              <a:latin typeface="Segoe UI" pitchFamily="34" charset="0"/>
              <a:cs typeface="Segoe UI" pitchFamily="34" charset="0"/>
            </a:endParaRPr>
          </a:p>
        </p:txBody>
      </p:sp>
      <p:sp>
        <p:nvSpPr>
          <p:cNvPr id="34" name="TextBox 33"/>
          <p:cNvSpPr txBox="1"/>
          <p:nvPr/>
        </p:nvSpPr>
        <p:spPr>
          <a:xfrm>
            <a:off x="1541650" y="5666475"/>
            <a:ext cx="2522379"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Task Name:            File Operation</a:t>
            </a:r>
          </a:p>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Microsoft Windows</a:t>
            </a:r>
            <a:endParaRPr lang="en-US" sz="900" b="1" dirty="0">
              <a:latin typeface="Segoe UI" pitchFamily="34" charset="0"/>
              <a:cs typeface="Segoe UI" pitchFamily="34" charset="0"/>
            </a:endParaRPr>
          </a:p>
        </p:txBody>
      </p:sp>
      <p:sp>
        <p:nvSpPr>
          <p:cNvPr id="35" name="TextBox 34"/>
          <p:cNvSpPr txBox="1"/>
          <p:nvPr/>
        </p:nvSpPr>
        <p:spPr>
          <a:xfrm>
            <a:off x="838200" y="3505200"/>
            <a:ext cx="2057400" cy="400110"/>
          </a:xfrm>
          <a:prstGeom prst="rect">
            <a:avLst/>
          </a:prstGeom>
          <a:noFill/>
          <a:ln>
            <a:solidFill>
              <a:schemeClr val="accent1"/>
            </a:solidFill>
          </a:ln>
        </p:spPr>
        <p:txBody>
          <a:bodyPr wrap="square" rtlCol="0">
            <a:spAutoFit/>
          </a:bodyPr>
          <a:lstStyle/>
          <a:p>
            <a:r>
              <a:rPr lang="en-US" sz="1000" dirty="0" smtClean="0"/>
              <a:t>CS: I need a real example of this, if there is one</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2"/>
          <a:srcRect/>
          <a:stretch>
            <a:fillRect/>
          </a:stretch>
        </p:blipFill>
        <p:spPr bwMode="auto">
          <a:xfrm>
            <a:off x="3886200" y="3047175"/>
            <a:ext cx="4914900" cy="2438400"/>
          </a:xfrm>
          <a:prstGeom prst="rect">
            <a:avLst/>
          </a:prstGeom>
          <a:noFill/>
          <a:ln w="9525">
            <a:noFill/>
            <a:miter lim="800000"/>
            <a:headEnd/>
            <a:tailEnd/>
          </a:ln>
          <a:effectLst/>
        </p:spPr>
      </p:pic>
      <p:sp>
        <p:nvSpPr>
          <p:cNvPr id="4" name="TextBox 3"/>
          <p:cNvSpPr txBox="1"/>
          <p:nvPr/>
        </p:nvSpPr>
        <p:spPr>
          <a:xfrm>
            <a:off x="4315968" y="3333687"/>
            <a:ext cx="4419600"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allow the following program to install software on this computer?</a:t>
            </a:r>
            <a:endParaRPr lang="en-US" sz="1200" dirty="0">
              <a:solidFill>
                <a:schemeClr val="bg1"/>
              </a:solidFill>
              <a:latin typeface="Segoe UI" pitchFamily="34" charset="0"/>
              <a:cs typeface="Segoe UI" pitchFamily="34" charset="0"/>
            </a:endParaRPr>
          </a:p>
        </p:txBody>
      </p:sp>
      <p:sp>
        <p:nvSpPr>
          <p:cNvPr id="5" name="TextBox 4"/>
          <p:cNvSpPr txBox="1"/>
          <p:nvPr/>
        </p:nvSpPr>
        <p:spPr>
          <a:xfrm>
            <a:off x="5096256" y="3952431"/>
            <a:ext cx="2522379"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Program Name:      iTunes Installer</a:t>
            </a:r>
          </a:p>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Apple, Inc.</a:t>
            </a:r>
            <a:endParaRPr lang="en-US" sz="900" b="1" dirty="0">
              <a:latin typeface="Segoe UI" pitchFamily="34" charset="0"/>
              <a:cs typeface="Segoe UI" pitchFamily="34" charset="0"/>
            </a:endParaRPr>
          </a:p>
        </p:txBody>
      </p:sp>
      <p:sp>
        <p:nvSpPr>
          <p:cNvPr id="6" name="TextBox 5"/>
          <p:cNvSpPr txBox="1"/>
          <p:nvPr/>
        </p:nvSpPr>
        <p:spPr>
          <a:xfrm>
            <a:off x="152400" y="123525"/>
            <a:ext cx="4094262" cy="369332"/>
          </a:xfrm>
          <a:prstGeom prst="rect">
            <a:avLst/>
          </a:prstGeom>
          <a:noFill/>
        </p:spPr>
        <p:txBody>
          <a:bodyPr wrap="none" rtlCol="0">
            <a:spAutoFit/>
          </a:bodyPr>
          <a:lstStyle/>
          <a:p>
            <a:r>
              <a:rPr lang="en-US" dirty="0" smtClean="0"/>
              <a:t>Signed 3</a:t>
            </a:r>
            <a:r>
              <a:rPr lang="en-US" baseline="30000" dirty="0" smtClean="0"/>
              <a:t>rd</a:t>
            </a:r>
            <a:r>
              <a:rPr lang="en-US" dirty="0" smtClean="0"/>
              <a:t> party program, installer, or task</a:t>
            </a:r>
            <a:endParaRPr lang="en-US" dirty="0"/>
          </a:p>
        </p:txBody>
      </p:sp>
      <p:pic>
        <p:nvPicPr>
          <p:cNvPr id="1027" name="Picture 3" descr="\\windesign\Cloaked\vinnyp\UAC\M2\UAC UX\4A - Signed 002.png"/>
          <p:cNvPicPr>
            <a:picLocks noChangeAspect="1" noChangeArrowheads="1"/>
          </p:cNvPicPr>
          <p:nvPr/>
        </p:nvPicPr>
        <p:blipFill>
          <a:blip r:embed="rId3"/>
          <a:srcRect l="2752" t="15228" r="90367" b="66498"/>
          <a:stretch>
            <a:fillRect/>
          </a:stretch>
        </p:blipFill>
        <p:spPr bwMode="auto">
          <a:xfrm>
            <a:off x="4019350" y="3342350"/>
            <a:ext cx="317500" cy="381000"/>
          </a:xfrm>
          <a:prstGeom prst="rect">
            <a:avLst/>
          </a:prstGeom>
          <a:noFill/>
        </p:spPr>
      </p:pic>
      <p:pic>
        <p:nvPicPr>
          <p:cNvPr id="11" name="Picture 5"/>
          <p:cNvPicPr>
            <a:picLocks noChangeAspect="1" noChangeArrowheads="1"/>
          </p:cNvPicPr>
          <p:nvPr/>
        </p:nvPicPr>
        <p:blipFill>
          <a:blip r:embed="rId2"/>
          <a:srcRect/>
          <a:stretch>
            <a:fillRect/>
          </a:stretch>
        </p:blipFill>
        <p:spPr bwMode="auto">
          <a:xfrm>
            <a:off x="152400" y="570300"/>
            <a:ext cx="4914900" cy="2438400"/>
          </a:xfrm>
          <a:prstGeom prst="rect">
            <a:avLst/>
          </a:prstGeom>
          <a:noFill/>
          <a:ln w="9525">
            <a:noFill/>
            <a:miter lim="800000"/>
            <a:headEnd/>
            <a:tailEnd/>
          </a:ln>
          <a:effectLst/>
        </p:spPr>
      </p:pic>
      <p:sp>
        <p:nvSpPr>
          <p:cNvPr id="12" name="TextBox 11"/>
          <p:cNvSpPr txBox="1"/>
          <p:nvPr/>
        </p:nvSpPr>
        <p:spPr>
          <a:xfrm>
            <a:off x="582168" y="856812"/>
            <a:ext cx="4419600"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allow the following program to make changes to this computer?</a:t>
            </a:r>
            <a:endParaRPr lang="en-US" sz="1200" dirty="0">
              <a:solidFill>
                <a:schemeClr val="bg1"/>
              </a:solidFill>
              <a:latin typeface="Segoe UI" pitchFamily="34" charset="0"/>
              <a:cs typeface="Segoe UI" pitchFamily="34" charset="0"/>
            </a:endParaRPr>
          </a:p>
        </p:txBody>
      </p:sp>
      <p:pic>
        <p:nvPicPr>
          <p:cNvPr id="14" name="Picture 3" descr="\\windesign\Cloaked\vinnyp\UAC\M2\UAC UX\4A - Signed 002.png"/>
          <p:cNvPicPr>
            <a:picLocks noChangeAspect="1" noChangeArrowheads="1"/>
          </p:cNvPicPr>
          <p:nvPr/>
        </p:nvPicPr>
        <p:blipFill>
          <a:blip r:embed="rId3"/>
          <a:srcRect l="2752" t="15228" r="90367" b="66498"/>
          <a:stretch>
            <a:fillRect/>
          </a:stretch>
        </p:blipFill>
        <p:spPr bwMode="auto">
          <a:xfrm>
            <a:off x="285550" y="875100"/>
            <a:ext cx="317500" cy="381000"/>
          </a:xfrm>
          <a:prstGeom prst="rect">
            <a:avLst/>
          </a:prstGeom>
          <a:noFill/>
        </p:spPr>
      </p:pic>
      <p:sp>
        <p:nvSpPr>
          <p:cNvPr id="15" name="TextBox 14"/>
          <p:cNvSpPr txBox="1"/>
          <p:nvPr/>
        </p:nvSpPr>
        <p:spPr>
          <a:xfrm>
            <a:off x="1305025" y="1524000"/>
            <a:ext cx="2522379"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Program Name:      iTunes</a:t>
            </a:r>
          </a:p>
          <a:p>
            <a:r>
              <a:rPr lang="en-US" sz="900" dirty="0" smtClean="0">
                <a:latin typeface="Segoe UI" pitchFamily="34" charset="0"/>
                <a:cs typeface="Segoe UI" pitchFamily="34" charset="0"/>
              </a:rPr>
              <a:t>Verified Publisher:  </a:t>
            </a:r>
            <a:r>
              <a:rPr lang="en-US" sz="900" b="1" dirty="0" smtClean="0">
                <a:latin typeface="Segoe UI" pitchFamily="34" charset="0"/>
                <a:cs typeface="Segoe UI" pitchFamily="34" charset="0"/>
              </a:rPr>
              <a:t>Apple, Inc.</a:t>
            </a:r>
            <a:endParaRPr lang="en-US" sz="900" b="1" dirty="0">
              <a:latin typeface="Segoe UI" pitchFamily="34" charset="0"/>
              <a:cs typeface="Segoe UI" pitchFamily="34" charset="0"/>
            </a:endParaRPr>
          </a:p>
        </p:txBody>
      </p:sp>
      <p:sp>
        <p:nvSpPr>
          <p:cNvPr id="16" name="TextBox 15"/>
          <p:cNvSpPr txBox="1"/>
          <p:nvPr/>
        </p:nvSpPr>
        <p:spPr>
          <a:xfrm>
            <a:off x="533400" y="5715000"/>
            <a:ext cx="4419600"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allow the following task to make changes to this computer?</a:t>
            </a:r>
            <a:endParaRPr lang="en-US" sz="1200" dirty="0">
              <a:solidFill>
                <a:schemeClr val="bg1"/>
              </a:solidFill>
              <a:latin typeface="Segoe UI" pitchFamily="34" charset="0"/>
              <a:cs typeface="Segoe UI" pitchFamily="34" charset="0"/>
            </a:endParaRPr>
          </a:p>
        </p:txBody>
      </p:sp>
      <p:sp>
        <p:nvSpPr>
          <p:cNvPr id="17" name="TextBox 16"/>
          <p:cNvSpPr txBox="1"/>
          <p:nvPr/>
        </p:nvSpPr>
        <p:spPr>
          <a:xfrm>
            <a:off x="5029200" y="5562600"/>
            <a:ext cx="2057400" cy="1169551"/>
          </a:xfrm>
          <a:prstGeom prst="rect">
            <a:avLst/>
          </a:prstGeom>
          <a:noFill/>
          <a:ln>
            <a:solidFill>
              <a:schemeClr val="accent1"/>
            </a:solidFill>
          </a:ln>
        </p:spPr>
        <p:txBody>
          <a:bodyPr wrap="square" rtlCol="0">
            <a:spAutoFit/>
          </a:bodyPr>
          <a:lstStyle/>
          <a:p>
            <a:r>
              <a:rPr lang="en-US" sz="1000" dirty="0" smtClean="0"/>
              <a:t>I am not sure if there is a such things as a 3</a:t>
            </a:r>
            <a:r>
              <a:rPr lang="en-US" sz="1000" baseline="30000" dirty="0" smtClean="0"/>
              <a:t>rd</a:t>
            </a:r>
            <a:r>
              <a:rPr lang="en-US" sz="1000" dirty="0" smtClean="0"/>
              <a:t> party task—I am finding out. Here is the Main instructions, the rest would be the same as the text above but “Program Name would be “Task Name”</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a:srcRect b="10615"/>
          <a:stretch>
            <a:fillRect/>
          </a:stretch>
        </p:blipFill>
        <p:spPr bwMode="auto">
          <a:xfrm>
            <a:off x="1676400" y="1524000"/>
            <a:ext cx="4914900" cy="3048000"/>
          </a:xfrm>
          <a:prstGeom prst="rect">
            <a:avLst/>
          </a:prstGeom>
          <a:noFill/>
          <a:ln w="9525">
            <a:noFill/>
            <a:miter lim="800000"/>
            <a:headEnd/>
            <a:tailEnd/>
          </a:ln>
          <a:effectLst/>
        </p:spPr>
      </p:pic>
      <p:sp>
        <p:nvSpPr>
          <p:cNvPr id="5" name="TextBox 4"/>
          <p:cNvSpPr txBox="1"/>
          <p:nvPr/>
        </p:nvSpPr>
        <p:spPr>
          <a:xfrm>
            <a:off x="2124456" y="1810512"/>
            <a:ext cx="4419599" cy="461665"/>
          </a:xfrm>
          <a:prstGeom prst="rect">
            <a:avLst/>
          </a:prstGeom>
          <a:solidFill>
            <a:srgbClr val="FFCC00"/>
          </a:solidFill>
        </p:spPr>
        <p:txBody>
          <a:bodyPr wrap="square" rtlCol="0">
            <a:spAutoFit/>
          </a:bodyPr>
          <a:lstStyle/>
          <a:p>
            <a:r>
              <a:rPr lang="en-US" sz="1200" dirty="0" smtClean="0">
                <a:latin typeface="Segoe UI" pitchFamily="34" charset="0"/>
                <a:cs typeface="Segoe UI" pitchFamily="34" charset="0"/>
              </a:rPr>
              <a:t>A program from an unidentified publisher wants to make changes to this computer</a:t>
            </a:r>
            <a:endParaRPr lang="en-US" sz="1200" dirty="0">
              <a:latin typeface="Segoe UI" pitchFamily="34" charset="0"/>
              <a:cs typeface="Segoe UI" pitchFamily="34" charset="0"/>
            </a:endParaRPr>
          </a:p>
        </p:txBody>
      </p:sp>
      <p:sp>
        <p:nvSpPr>
          <p:cNvPr id="13" name="Rectangle 12"/>
          <p:cNvSpPr/>
          <p:nvPr/>
        </p:nvSpPr>
        <p:spPr>
          <a:xfrm>
            <a:off x="2209800" y="2590800"/>
            <a:ext cx="2971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p:cNvPicPr>
            <a:picLocks noChangeAspect="1" noChangeArrowheads="1"/>
          </p:cNvPicPr>
          <p:nvPr/>
        </p:nvPicPr>
        <p:blipFill>
          <a:blip r:embed="rId2"/>
          <a:srcRect l="9302" t="31285" r="6977" b="46369"/>
          <a:stretch>
            <a:fillRect/>
          </a:stretch>
        </p:blipFill>
        <p:spPr bwMode="auto">
          <a:xfrm>
            <a:off x="2133600" y="2685288"/>
            <a:ext cx="4114800" cy="762000"/>
          </a:xfrm>
          <a:prstGeom prst="rect">
            <a:avLst/>
          </a:prstGeom>
          <a:noFill/>
          <a:ln w="9525">
            <a:noFill/>
            <a:miter lim="800000"/>
            <a:headEnd/>
            <a:tailEnd/>
          </a:ln>
          <a:effectLst/>
        </p:spPr>
      </p:pic>
      <p:sp>
        <p:nvSpPr>
          <p:cNvPr id="11" name="TextBox 10"/>
          <p:cNvSpPr txBox="1"/>
          <p:nvPr/>
        </p:nvSpPr>
        <p:spPr>
          <a:xfrm>
            <a:off x="1828800" y="2329591"/>
            <a:ext cx="4648200" cy="507831"/>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You should only allow programs that you started and come from known publishers make changes to this computer. If you allow this program to make changes, the security of this computer might be compromised.</a:t>
            </a:r>
            <a:endParaRPr lang="en-US" sz="900" dirty="0">
              <a:latin typeface="Segoe UI" pitchFamily="34" charset="0"/>
              <a:cs typeface="Segoe UI" pitchFamily="34" charset="0"/>
            </a:endParaRPr>
          </a:p>
        </p:txBody>
      </p:sp>
      <p:sp>
        <p:nvSpPr>
          <p:cNvPr id="17" name="TextBox 16"/>
          <p:cNvSpPr txBox="1"/>
          <p:nvPr/>
        </p:nvSpPr>
        <p:spPr>
          <a:xfrm>
            <a:off x="228600" y="304800"/>
            <a:ext cx="5684377" cy="369332"/>
          </a:xfrm>
          <a:prstGeom prst="rect">
            <a:avLst/>
          </a:prstGeom>
          <a:noFill/>
        </p:spPr>
        <p:txBody>
          <a:bodyPr wrap="none" rtlCol="0">
            <a:spAutoFit/>
          </a:bodyPr>
          <a:lstStyle/>
          <a:p>
            <a:r>
              <a:rPr lang="en-US" dirty="0" smtClean="0"/>
              <a:t>Unsigned—means there is no publisher listed or certificate</a:t>
            </a:r>
            <a:endParaRPr lang="en-US" dirty="0"/>
          </a:p>
        </p:txBody>
      </p:sp>
      <p:sp>
        <p:nvSpPr>
          <p:cNvPr id="21" name="TextBox 20"/>
          <p:cNvSpPr txBox="1"/>
          <p:nvPr/>
        </p:nvSpPr>
        <p:spPr>
          <a:xfrm>
            <a:off x="6629400" y="2057400"/>
            <a:ext cx="2057400" cy="3323987"/>
          </a:xfrm>
          <a:prstGeom prst="rect">
            <a:avLst/>
          </a:prstGeom>
          <a:noFill/>
          <a:ln>
            <a:solidFill>
              <a:schemeClr val="accent1"/>
            </a:solidFill>
          </a:ln>
        </p:spPr>
        <p:txBody>
          <a:bodyPr wrap="square" rtlCol="0">
            <a:spAutoFit/>
          </a:bodyPr>
          <a:lstStyle/>
          <a:p>
            <a:r>
              <a:rPr lang="en-US" sz="1000" dirty="0" smtClean="0"/>
              <a:t>CS: Do you think we need both of these sentences. The first one ties into the command links. I am thinking of switching the first and second sentence or removing the first one all together</a:t>
            </a:r>
            <a:r>
              <a:rPr lang="en-US" sz="1000" dirty="0" smtClean="0"/>
              <a:t>.</a:t>
            </a:r>
          </a:p>
          <a:p>
            <a:endParaRPr lang="en-US" sz="1000" dirty="0" smtClean="0"/>
          </a:p>
          <a:p>
            <a:r>
              <a:rPr lang="en-US" sz="1000" dirty="0" err="1" smtClean="0"/>
              <a:t>Tholse</a:t>
            </a:r>
            <a:r>
              <a:rPr lang="en-US" sz="1000" dirty="0" smtClean="0"/>
              <a:t>: Have you considered moving the program name and file location to be the first thing in the box? That’d go better with the main instruction. I’d also include: “Publisher: Unknown” to reinforce the sketchiness. I don’t mind there being two sentences. They seem clear enough (see my comment, though), and a user will only read the info on this dialog once before the only thing they’ll look at is the program name and the command links.</a:t>
            </a:r>
            <a:endParaRPr lang="en-US" sz="1000" dirty="0"/>
          </a:p>
        </p:txBody>
      </p:sp>
      <p:sp>
        <p:nvSpPr>
          <p:cNvPr id="22" name="Rectangle 21"/>
          <p:cNvSpPr/>
          <p:nvPr/>
        </p:nvSpPr>
        <p:spPr>
          <a:xfrm>
            <a:off x="2819400" y="2971800"/>
            <a:ext cx="3733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57400" y="2838650"/>
            <a:ext cx="4495800"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Program Name: YouSendItExpressSetup.exe</a:t>
            </a:r>
          </a:p>
          <a:p>
            <a:r>
              <a:rPr lang="en-US" sz="900" dirty="0" smtClean="0">
                <a:latin typeface="Segoe UI" pitchFamily="34" charset="0"/>
                <a:cs typeface="Segoe UI" pitchFamily="34" charset="0"/>
              </a:rPr>
              <a:t>File Location:     C:\Users\Molly\Temporary Internet Files\YouSendItExpressSetup.exe</a:t>
            </a:r>
            <a:endParaRPr lang="en-US" sz="900" b="1" dirty="0">
              <a:latin typeface="Segoe UI" pitchFamily="34" charset="0"/>
              <a:cs typeface="Segoe UI" pitchFamily="34" charset="0"/>
            </a:endParaRPr>
          </a:p>
        </p:txBody>
      </p:sp>
      <p:pic>
        <p:nvPicPr>
          <p:cNvPr id="23" name="Picture 3"/>
          <p:cNvPicPr>
            <a:picLocks noChangeAspect="1" noChangeArrowheads="1"/>
          </p:cNvPicPr>
          <p:nvPr/>
        </p:nvPicPr>
        <p:blipFill>
          <a:blip r:embed="rId2"/>
          <a:srcRect t="51397"/>
          <a:stretch>
            <a:fillRect/>
          </a:stretch>
        </p:blipFill>
        <p:spPr bwMode="auto">
          <a:xfrm>
            <a:off x="1676400" y="3171525"/>
            <a:ext cx="4914900" cy="1657350"/>
          </a:xfrm>
          <a:prstGeom prst="rect">
            <a:avLst/>
          </a:prstGeom>
          <a:noFill/>
          <a:ln w="9525">
            <a:noFill/>
            <a:miter lim="800000"/>
            <a:headEnd/>
            <a:tailEnd/>
          </a:ln>
          <a:effectLst/>
        </p:spPr>
      </p:pic>
      <p:sp>
        <p:nvSpPr>
          <p:cNvPr id="14" name="TextBox 13"/>
          <p:cNvSpPr txBox="1"/>
          <p:nvPr/>
        </p:nvSpPr>
        <p:spPr>
          <a:xfrm>
            <a:off x="2438400" y="3599850"/>
            <a:ext cx="3684022" cy="246221"/>
          </a:xfrm>
          <a:prstGeom prst="rect">
            <a:avLst/>
          </a:prstGeom>
          <a:solidFill>
            <a:schemeClr val="bg1"/>
          </a:solidFill>
        </p:spPr>
        <p:txBody>
          <a:bodyPr wrap="none" rtlCol="0">
            <a:spAutoFit/>
          </a:bodyPr>
          <a:lstStyle/>
          <a:p>
            <a:r>
              <a:rPr lang="en-US" sz="1000" dirty="0" smtClean="0">
                <a:latin typeface="Segoe UI" pitchFamily="34" charset="0"/>
                <a:cs typeface="Segoe UI" pitchFamily="34" charset="0"/>
              </a:rPr>
              <a:t>I didn’t start this program or I don’t know where it came from.</a:t>
            </a:r>
            <a:endParaRPr lang="en-US" sz="1000" dirty="0">
              <a:latin typeface="Segoe UI" pitchFamily="34" charset="0"/>
              <a:cs typeface="Segoe UI" pitchFamily="34" charset="0"/>
            </a:endParaRPr>
          </a:p>
        </p:txBody>
      </p:sp>
      <p:sp>
        <p:nvSpPr>
          <p:cNvPr id="15" name="TextBox 14"/>
          <p:cNvSpPr txBox="1"/>
          <p:nvPr/>
        </p:nvSpPr>
        <p:spPr>
          <a:xfrm>
            <a:off x="2428775" y="4124425"/>
            <a:ext cx="3264035" cy="246221"/>
          </a:xfrm>
          <a:prstGeom prst="rect">
            <a:avLst/>
          </a:prstGeom>
          <a:solidFill>
            <a:schemeClr val="bg1"/>
          </a:solidFill>
        </p:spPr>
        <p:txBody>
          <a:bodyPr wrap="none" rtlCol="0">
            <a:spAutoFit/>
          </a:bodyPr>
          <a:lstStyle/>
          <a:p>
            <a:r>
              <a:rPr lang="en-US" sz="1000" dirty="0" smtClean="0">
                <a:latin typeface="Segoe UI" pitchFamily="34" charset="0"/>
                <a:cs typeface="Segoe UI" pitchFamily="34" charset="0"/>
              </a:rPr>
              <a:t>I started this program and I know where it came from.</a:t>
            </a:r>
            <a:endParaRPr lang="en-US" sz="1000" dirty="0">
              <a:latin typeface="Segoe UI" pitchFamily="34" charset="0"/>
              <a:cs typeface="Segoe U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2114550" y="1524000"/>
            <a:ext cx="4914900" cy="2324100"/>
          </a:xfrm>
          <a:prstGeom prst="rect">
            <a:avLst/>
          </a:prstGeom>
          <a:noFill/>
          <a:ln w="9525">
            <a:noFill/>
            <a:miter lim="800000"/>
            <a:headEnd/>
            <a:tailEnd/>
          </a:ln>
          <a:effectLst/>
        </p:spPr>
      </p:pic>
      <p:sp>
        <p:nvSpPr>
          <p:cNvPr id="5" name="TextBox 4"/>
          <p:cNvSpPr txBox="1"/>
          <p:nvPr/>
        </p:nvSpPr>
        <p:spPr>
          <a:xfrm>
            <a:off x="304800" y="304800"/>
            <a:ext cx="916213" cy="369332"/>
          </a:xfrm>
          <a:prstGeom prst="rect">
            <a:avLst/>
          </a:prstGeom>
          <a:noFill/>
        </p:spPr>
        <p:txBody>
          <a:bodyPr wrap="none" rtlCol="0">
            <a:spAutoFit/>
          </a:bodyPr>
          <a:lstStyle/>
          <a:p>
            <a:r>
              <a:rPr lang="en-US" dirty="0" smtClean="0"/>
              <a:t>Blocked</a:t>
            </a:r>
            <a:endParaRPr lang="en-US" dirty="0"/>
          </a:p>
        </p:txBody>
      </p:sp>
      <p:sp>
        <p:nvSpPr>
          <p:cNvPr id="7" name="Rectangle 6"/>
          <p:cNvSpPr/>
          <p:nvPr/>
        </p:nvSpPr>
        <p:spPr>
          <a:xfrm>
            <a:off x="2590800" y="3143250"/>
            <a:ext cx="3657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229050" y="3448050"/>
            <a:ext cx="1066800" cy="230832"/>
          </a:xfrm>
          <a:prstGeom prst="rect">
            <a:avLst/>
          </a:prstGeom>
          <a:solidFill>
            <a:schemeClr val="bg1">
              <a:lumMod val="95000"/>
            </a:schemeClr>
          </a:solidFill>
        </p:spPr>
        <p:txBody>
          <a:bodyPr wrap="square" rtlCol="0">
            <a:spAutoFit/>
          </a:bodyPr>
          <a:lstStyle/>
          <a:p>
            <a:endParaRPr lang="en-US" sz="900" u="sng" dirty="0">
              <a:solidFill>
                <a:schemeClr val="accent1"/>
              </a:solidFill>
              <a:latin typeface="Segoe UI" pitchFamily="34" charset="0"/>
              <a:cs typeface="Segoe UI" pitchFamily="34" charset="0"/>
            </a:endParaRPr>
          </a:p>
        </p:txBody>
      </p:sp>
      <p:sp>
        <p:nvSpPr>
          <p:cNvPr id="9" name="TextBox 8"/>
          <p:cNvSpPr txBox="1"/>
          <p:nvPr/>
        </p:nvSpPr>
        <p:spPr>
          <a:xfrm>
            <a:off x="3219650" y="2648350"/>
            <a:ext cx="2522379" cy="369332"/>
          </a:xfrm>
          <a:prstGeom prst="rect">
            <a:avLst/>
          </a:prstGeom>
          <a:solidFill>
            <a:schemeClr val="bg1"/>
          </a:solidFill>
        </p:spPr>
        <p:txBody>
          <a:bodyPr wrap="square" rtlCol="0">
            <a:spAutoFit/>
          </a:bodyPr>
          <a:lstStyle/>
          <a:p>
            <a:r>
              <a:rPr lang="en-US" sz="900" dirty="0" smtClean="0">
                <a:latin typeface="Segoe UI" pitchFamily="34" charset="0"/>
                <a:cs typeface="Segoe UI" pitchFamily="34" charset="0"/>
              </a:rPr>
              <a:t>Program Name: getrichquick.exe</a:t>
            </a:r>
          </a:p>
          <a:p>
            <a:r>
              <a:rPr lang="en-US" sz="900" dirty="0" smtClean="0">
                <a:latin typeface="Segoe UI" pitchFamily="34" charset="0"/>
                <a:cs typeface="Segoe UI" pitchFamily="34" charset="0"/>
              </a:rPr>
              <a:t>Publisher:           </a:t>
            </a:r>
            <a:r>
              <a:rPr lang="en-US" sz="900" b="1" dirty="0" smtClean="0">
                <a:latin typeface="Segoe UI" pitchFamily="34" charset="0"/>
                <a:cs typeface="Segoe UI" pitchFamily="34" charset="0"/>
              </a:rPr>
              <a:t>Untrusted</a:t>
            </a:r>
            <a:endParaRPr lang="en-US" sz="900" b="1" dirty="0">
              <a:latin typeface="Segoe UI" pitchFamily="34" charset="0"/>
              <a:cs typeface="Segoe U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1876425" y="1881188"/>
            <a:ext cx="5391150" cy="3095625"/>
          </a:xfrm>
          <a:prstGeom prst="rect">
            <a:avLst/>
          </a:prstGeom>
          <a:noFill/>
          <a:ln w="9525">
            <a:noFill/>
            <a:miter lim="800000"/>
            <a:headEnd/>
            <a:tailEnd/>
          </a:ln>
          <a:effectLst/>
        </p:spPr>
      </p:pic>
      <p:sp>
        <p:nvSpPr>
          <p:cNvPr id="4" name="TextBox 3"/>
          <p:cNvSpPr txBox="1"/>
          <p:nvPr/>
        </p:nvSpPr>
        <p:spPr>
          <a:xfrm>
            <a:off x="2286000" y="2161032"/>
            <a:ext cx="4943856" cy="461665"/>
          </a:xfrm>
          <a:prstGeom prst="rect">
            <a:avLst/>
          </a:prstGeom>
          <a:solidFill>
            <a:schemeClr val="tx2"/>
          </a:solidFill>
        </p:spPr>
        <p:txBody>
          <a:bodyPr wrap="square" rtlCol="0">
            <a:spAutoFit/>
          </a:bodyPr>
          <a:lstStyle/>
          <a:p>
            <a:r>
              <a:rPr lang="en-US" sz="1200" dirty="0" smtClean="0">
                <a:solidFill>
                  <a:schemeClr val="bg1"/>
                </a:solidFill>
                <a:latin typeface="Segoe UI" pitchFamily="34" charset="0"/>
                <a:cs typeface="Segoe UI" pitchFamily="34" charset="0"/>
              </a:rPr>
              <a:t>Do you want to automatically allow programs with verified publishers to make changes to this computer? </a:t>
            </a:r>
            <a:endParaRPr lang="en-US" sz="1200" dirty="0">
              <a:solidFill>
                <a:schemeClr val="bg1"/>
              </a:solidFill>
              <a:latin typeface="Segoe UI" pitchFamily="34" charset="0"/>
              <a:cs typeface="Segoe UI" pitchFamily="34" charset="0"/>
            </a:endParaRPr>
          </a:p>
        </p:txBody>
      </p:sp>
      <p:sp>
        <p:nvSpPr>
          <p:cNvPr id="5" name="Rectangle 4"/>
          <p:cNvSpPr/>
          <p:nvPr/>
        </p:nvSpPr>
        <p:spPr>
          <a:xfrm>
            <a:off x="2057400" y="2743200"/>
            <a:ext cx="51054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638925" y="3361625"/>
            <a:ext cx="4495800" cy="569387"/>
          </a:xfrm>
          <a:prstGeom prst="rect">
            <a:avLst/>
          </a:prstGeom>
          <a:solidFill>
            <a:schemeClr val="bg1"/>
          </a:solidFill>
        </p:spPr>
        <p:txBody>
          <a:bodyPr wrap="square" rtlCol="0">
            <a:spAutoFit/>
          </a:bodyPr>
          <a:lstStyle/>
          <a:p>
            <a:r>
              <a:rPr lang="en-US" sz="1100" dirty="0" smtClean="0">
                <a:latin typeface="Segoe UI" pitchFamily="34" charset="0"/>
                <a:cs typeface="Segoe UI" pitchFamily="34" charset="0"/>
              </a:rPr>
              <a:t>Yes</a:t>
            </a:r>
          </a:p>
          <a:p>
            <a:r>
              <a:rPr lang="en-US" sz="1000" dirty="0" smtClean="0">
                <a:latin typeface="Segoe UI" pitchFamily="34" charset="0"/>
                <a:cs typeface="Segoe UI" pitchFamily="34" charset="0"/>
              </a:rPr>
              <a:t>Allow programs with verified publishers to make changes to this computer without prompting me for the next six hours.</a:t>
            </a:r>
            <a:endParaRPr lang="en-US" sz="1000" dirty="0">
              <a:latin typeface="Segoe UI" pitchFamily="34" charset="0"/>
              <a:cs typeface="Segoe UI" pitchFamily="34" charset="0"/>
            </a:endParaRPr>
          </a:p>
        </p:txBody>
      </p:sp>
      <p:sp>
        <p:nvSpPr>
          <p:cNvPr id="7" name="TextBox 6"/>
          <p:cNvSpPr txBox="1"/>
          <p:nvPr/>
        </p:nvSpPr>
        <p:spPr>
          <a:xfrm>
            <a:off x="1219200" y="3429000"/>
            <a:ext cx="184731" cy="369332"/>
          </a:xfrm>
          <a:prstGeom prst="rect">
            <a:avLst/>
          </a:prstGeom>
          <a:noFill/>
        </p:spPr>
        <p:txBody>
          <a:bodyPr wrap="none" rtlCol="0">
            <a:spAutoFit/>
          </a:bodyPr>
          <a:lstStyle/>
          <a:p>
            <a:endParaRPr lang="en-US" dirty="0"/>
          </a:p>
        </p:txBody>
      </p:sp>
      <p:sp>
        <p:nvSpPr>
          <p:cNvPr id="8" name="TextBox 7"/>
          <p:cNvSpPr txBox="1"/>
          <p:nvPr/>
        </p:nvSpPr>
        <p:spPr>
          <a:xfrm>
            <a:off x="2075688" y="2685288"/>
            <a:ext cx="5105399" cy="400110"/>
          </a:xfrm>
          <a:prstGeom prst="rect">
            <a:avLst/>
          </a:prstGeom>
          <a:noFill/>
        </p:spPr>
        <p:txBody>
          <a:bodyPr wrap="square" rtlCol="0">
            <a:spAutoFit/>
          </a:bodyPr>
          <a:lstStyle/>
          <a:p>
            <a:r>
              <a:rPr lang="en-US" sz="1000" dirty="0" smtClean="0">
                <a:latin typeface="Segoe UI" pitchFamily="34" charset="0"/>
                <a:cs typeface="Segoe UI" pitchFamily="34" charset="0"/>
              </a:rPr>
              <a:t>You will continue to be prompted for permission when a program with an unidentified publisher tries to make changes to this computer. </a:t>
            </a:r>
            <a:endParaRPr lang="en-US" sz="1000" dirty="0">
              <a:latin typeface="Segoe UI" pitchFamily="34" charset="0"/>
              <a:cs typeface="Segoe UI" pitchFamily="34" charset="0"/>
            </a:endParaRPr>
          </a:p>
        </p:txBody>
      </p:sp>
      <p:sp>
        <p:nvSpPr>
          <p:cNvPr id="9" name="TextBox 8"/>
          <p:cNvSpPr txBox="1"/>
          <p:nvPr/>
        </p:nvSpPr>
        <p:spPr>
          <a:xfrm>
            <a:off x="2638925" y="4047425"/>
            <a:ext cx="4371392" cy="569387"/>
          </a:xfrm>
          <a:prstGeom prst="rect">
            <a:avLst/>
          </a:prstGeom>
          <a:solidFill>
            <a:schemeClr val="bg1"/>
          </a:solidFill>
        </p:spPr>
        <p:txBody>
          <a:bodyPr wrap="square" rtlCol="0">
            <a:spAutoFit/>
          </a:bodyPr>
          <a:lstStyle/>
          <a:p>
            <a:r>
              <a:rPr lang="en-US" sz="1100" dirty="0" smtClean="0">
                <a:latin typeface="Segoe UI" pitchFamily="34" charset="0"/>
                <a:cs typeface="Segoe UI" pitchFamily="34" charset="0"/>
              </a:rPr>
              <a:t>No</a:t>
            </a:r>
          </a:p>
          <a:p>
            <a:r>
              <a:rPr lang="en-US" sz="1000" dirty="0" smtClean="0">
                <a:latin typeface="Segoe UI" pitchFamily="34" charset="0"/>
                <a:cs typeface="Segoe UI" pitchFamily="34" charset="0"/>
              </a:rPr>
              <a:t>Ask for my permission before allowing any program to make changes to this computer.</a:t>
            </a:r>
            <a:endParaRPr lang="en-US" sz="1100" dirty="0">
              <a:latin typeface="Segoe UI" pitchFamily="34" charset="0"/>
              <a:cs typeface="Segoe UI" pitchFamily="34" charset="0"/>
            </a:endParaRPr>
          </a:p>
        </p:txBody>
      </p:sp>
      <p:sp>
        <p:nvSpPr>
          <p:cNvPr id="13" name="TextBox 12"/>
          <p:cNvSpPr txBox="1"/>
          <p:nvPr/>
        </p:nvSpPr>
        <p:spPr>
          <a:xfrm>
            <a:off x="304800" y="304800"/>
            <a:ext cx="7257949" cy="369332"/>
          </a:xfrm>
          <a:prstGeom prst="rect">
            <a:avLst/>
          </a:prstGeom>
          <a:noFill/>
        </p:spPr>
        <p:txBody>
          <a:bodyPr wrap="none" rtlCol="0">
            <a:spAutoFit/>
          </a:bodyPr>
          <a:lstStyle/>
          <a:p>
            <a:r>
              <a:rPr lang="en-US" dirty="0" smtClean="0"/>
              <a:t>Install mode—users can opt out of prompts for signed programs for 6 hours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2A969A4125DCD4E8486417A3E6D5B9F" ma:contentTypeVersion="0" ma:contentTypeDescription="Create a new document." ma:contentTypeScope="" ma:versionID="3634e5e549465e4740dd22b1dfd1e019">
  <xsd:schema xmlns:xsd="http://www.w3.org/2001/XMLSchema" xmlns:xs="http://www.w3.org/2001/XMLSchema" xmlns:p="http://schemas.microsoft.com/office/2006/metadata/properties" targetNamespace="http://schemas.microsoft.com/office/2006/metadata/properties" ma:root="true" ma:fieldsID="877857ead27fcc3a43a7283f58d7f16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B36DF5-A714-437A-BA03-AC00CB0C5261}"/>
</file>

<file path=customXml/itemProps2.xml><?xml version="1.0" encoding="utf-8"?>
<ds:datastoreItem xmlns:ds="http://schemas.openxmlformats.org/officeDocument/2006/customXml" ds:itemID="{E232715F-5105-418F-8FD9-911F7AC978FE}"/>
</file>

<file path=customXml/itemProps3.xml><?xml version="1.0" encoding="utf-8"?>
<ds:datastoreItem xmlns:ds="http://schemas.openxmlformats.org/officeDocument/2006/customXml" ds:itemID="{2765443E-658A-48A1-AF49-FE770693B1F6}"/>
</file>

<file path=docProps/app.xml><?xml version="1.0" encoding="utf-8"?>
<Properties xmlns="http://schemas.openxmlformats.org/officeDocument/2006/extended-properties" xmlns:vt="http://schemas.openxmlformats.org/officeDocument/2006/docPropsVTypes">
  <TotalTime>0</TotalTime>
  <Words>569</Words>
  <Application>Microsoft Office PowerPoint</Application>
  <PresentationFormat>On-screen Show (4:3)</PresentationFormat>
  <Paragraphs>46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cshepard</dc:creator>
  <cp:lastModifiedBy>tholse</cp:lastModifiedBy>
  <cp:revision>43</cp:revision>
  <dcterms:created xsi:type="dcterms:W3CDTF">2008-03-13T23:06:47Z</dcterms:created>
  <dcterms:modified xsi:type="dcterms:W3CDTF">2008-03-14T18:52:44Z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MyDocuments">
    <vt:bool>true</vt:bool>
  </property>
  <property fmtid="{D5CDD505-2E9C-101B-9397-08002B2CF9AE}" pid="3" name="ContentTypeId">
    <vt:lpwstr>0x01010082A969A4125DCD4E8486417A3E6D5B9F</vt:lpwstr>
  </property>
</Properties>
</file>